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8.xml" ContentType="application/vnd.openxmlformats-officedocument.presentationml.tags+xml"/>
  <Override PartName="/ppt/notesSlides/notesSlide16.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29.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0.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1.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32.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3.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6"/>
  </p:notesMasterIdLst>
  <p:handoutMasterIdLst>
    <p:handoutMasterId r:id="rId57"/>
  </p:handoutMasterIdLst>
  <p:sldIdLst>
    <p:sldId id="326" r:id="rId2"/>
    <p:sldId id="488" r:id="rId3"/>
    <p:sldId id="257" r:id="rId4"/>
    <p:sldId id="493" r:id="rId5"/>
    <p:sldId id="494" r:id="rId6"/>
    <p:sldId id="411" r:id="rId7"/>
    <p:sldId id="413" r:id="rId8"/>
    <p:sldId id="378" r:id="rId9"/>
    <p:sldId id="304" r:id="rId10"/>
    <p:sldId id="396" r:id="rId11"/>
    <p:sldId id="272" r:id="rId12"/>
    <p:sldId id="454" r:id="rId13"/>
    <p:sldId id="492" r:id="rId14"/>
    <p:sldId id="475" r:id="rId15"/>
    <p:sldId id="480" r:id="rId16"/>
    <p:sldId id="495" r:id="rId17"/>
    <p:sldId id="496" r:id="rId18"/>
    <p:sldId id="498" r:id="rId19"/>
    <p:sldId id="497" r:id="rId20"/>
    <p:sldId id="499" r:id="rId21"/>
    <p:sldId id="271" r:id="rId22"/>
    <p:sldId id="463" r:id="rId23"/>
    <p:sldId id="455" r:id="rId24"/>
    <p:sldId id="296" r:id="rId25"/>
    <p:sldId id="484" r:id="rId26"/>
    <p:sldId id="489" r:id="rId27"/>
    <p:sldId id="478" r:id="rId28"/>
    <p:sldId id="471" r:id="rId29"/>
    <p:sldId id="481" r:id="rId30"/>
    <p:sldId id="491" r:id="rId31"/>
    <p:sldId id="460" r:id="rId32"/>
    <p:sldId id="464" r:id="rId33"/>
    <p:sldId id="456" r:id="rId34"/>
    <p:sldId id="466" r:id="rId35"/>
    <p:sldId id="461" r:id="rId36"/>
    <p:sldId id="459" r:id="rId37"/>
    <p:sldId id="300" r:id="rId38"/>
    <p:sldId id="501" r:id="rId39"/>
    <p:sldId id="503" r:id="rId40"/>
    <p:sldId id="338" r:id="rId41"/>
    <p:sldId id="432" r:id="rId42"/>
    <p:sldId id="483" r:id="rId43"/>
    <p:sldId id="428" r:id="rId44"/>
    <p:sldId id="369" r:id="rId45"/>
    <p:sldId id="500" r:id="rId46"/>
    <p:sldId id="429" r:id="rId47"/>
    <p:sldId id="305" r:id="rId48"/>
    <p:sldId id="379" r:id="rId49"/>
    <p:sldId id="453" r:id="rId50"/>
    <p:sldId id="265" r:id="rId51"/>
    <p:sldId id="474" r:id="rId52"/>
    <p:sldId id="485" r:id="rId53"/>
    <p:sldId id="486" r:id="rId54"/>
    <p:sldId id="487" r:id="rId55"/>
  </p:sldIdLst>
  <p:sldSz cx="9144000" cy="6858000" type="screen4x3"/>
  <p:notesSz cx="7315200" cy="9601200"/>
  <p:embeddedFontLst>
    <p:embeddedFont>
      <p:font typeface="Cambria Math" panose="02040503050406030204" pitchFamily="18" charset="0"/>
      <p:regular r:id="rId58"/>
    </p:embeddedFont>
    <p:embeddedFont>
      <p:font typeface="Century Gothic" panose="020B0502020202020204" pitchFamily="34" charset="0"/>
      <p:regular r:id="rId59"/>
      <p:bold r:id="rId60"/>
      <p:italic r:id="rId61"/>
      <p:boldItalic r:id="rId62"/>
    </p:embeddedFont>
    <p:embeddedFont>
      <p:font typeface="Candara" panose="020E0502030303020204" pitchFamily="34" charset="0"/>
      <p:regular r:id="rId63"/>
      <p:bold r:id="rId64"/>
      <p:italic r:id="rId65"/>
      <p:boldItalic r:id="rId66"/>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B9E8FF"/>
    <a:srgbClr val="F14343"/>
    <a:srgbClr val="6BFDD7"/>
    <a:srgbClr val="6AFE98"/>
    <a:srgbClr val="6AFE78"/>
    <a:srgbClr val="6AFE8D"/>
    <a:srgbClr val="72F6BA"/>
    <a:srgbClr val="71F781"/>
    <a:srgbClr val="69FF7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74378" autoAdjust="0"/>
  </p:normalViewPr>
  <p:slideViewPr>
    <p:cSldViewPr snapToGrid="0">
      <p:cViewPr>
        <p:scale>
          <a:sx n="60" d="100"/>
          <a:sy n="60" d="100"/>
        </p:scale>
        <p:origin x="115" y="408"/>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90" d="100"/>
        <a:sy n="90" d="100"/>
      </p:scale>
      <p:origin x="0" y="-7123"/>
    </p:cViewPr>
  </p:sorterViewPr>
  <p:notesViewPr>
    <p:cSldViewPr snapToGrid="0">
      <p:cViewPr varScale="1">
        <p:scale>
          <a:sx n="83" d="100"/>
          <a:sy n="83" d="100"/>
        </p:scale>
        <p:origin x="-1224" y="-78"/>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6/3/2019</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13</a:t>
            </a:fld>
            <a:endParaRPr lang="en-US"/>
          </a:p>
        </p:txBody>
      </p:sp>
    </p:spTree>
    <p:extLst>
      <p:ext uri="{BB962C8B-B14F-4D97-AF65-F5344CB8AC3E}">
        <p14:creationId xmlns:p14="http://schemas.microsoft.com/office/powerpoint/2010/main" val="3191535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create a straight path to </a:t>
            </a:r>
            <a:r>
              <a:rPr lang="en-US" smtClean="0"/>
              <a:t>our</a:t>
            </a:r>
            <a:r>
              <a:rPr lang="en-US" baseline="0" smtClean="0"/>
              <a:t> solution. </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3406920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Water levels</a:t>
            </a:r>
            <a:r>
              <a:rPr lang="en-US" baseline="0" dirty="0" smtClean="0"/>
              <a:t> must match! No pumps and no floc breakup</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17</a:t>
            </a:fld>
            <a:endParaRPr lang="en-US"/>
          </a:p>
        </p:txBody>
      </p:sp>
    </p:spTree>
    <p:extLst>
      <p:ext uri="{BB962C8B-B14F-4D97-AF65-F5344CB8AC3E}">
        <p14:creationId xmlns:p14="http://schemas.microsoft.com/office/powerpoint/2010/main" val="3185790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21</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23</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24</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a:t>
            </a:r>
            <a:r>
              <a:rPr lang="en-US" baseline="0" dirty="0" smtClean="0"/>
              <a:t> trying to minimize cost. Setting head loss sets building height and sets flocculator volume. The best design might be minimizing the cost from those two effects.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377192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28</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29</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35</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37</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43</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Gt because 1)</a:t>
            </a:r>
            <a:r>
              <a:rPr lang="en-US" baseline="0" dirty="0" smtClean="0"/>
              <a:t> more uniform </a:t>
            </a:r>
            <a:endParaRPr lang="en-US" dirty="0" smtClean="0"/>
          </a:p>
          <a:p>
            <a:r>
              <a:rPr lang="en-US" dirty="0" smtClean="0"/>
              <a:t>No basis</a:t>
            </a:r>
            <a:r>
              <a:rPr lang="en-US" baseline="0" dirty="0" smtClean="0"/>
              <a:t> for why tapered would be better. In absence of data showing improved performance when coupled with a floc blanket we simplify the design and improve energy efficiency by using constant G</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45</a:t>
            </a:fld>
            <a:endParaRPr lang="en-US"/>
          </a:p>
        </p:txBody>
      </p:sp>
    </p:spTree>
    <p:extLst>
      <p:ext uri="{BB962C8B-B14F-4D97-AF65-F5344CB8AC3E}">
        <p14:creationId xmlns:p14="http://schemas.microsoft.com/office/powerpoint/2010/main" val="352324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48</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50</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a:t>
            </a:r>
            <a:r>
              <a:rPr lang="es-HN" baseline="0" dirty="0" smtClean="0"/>
              <a:t>0.0124 </a:t>
            </a:r>
            <a:endParaRPr lang="es-H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51</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54</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a:t>
            </a:r>
            <a:r>
              <a:rPr lang="en-US" sz="1400" dirty="0" smtClean="0"/>
              <a:t>H</a:t>
            </a:r>
            <a:r>
              <a:rPr lang="en-US" sz="1400" baseline="-25000" dirty="0" smtClean="0"/>
              <a:t>e</a:t>
            </a:r>
            <a:r>
              <a:rPr lang="en-US" sz="1400" dirty="0" smtClean="0"/>
              <a:t>/S</a:t>
            </a:r>
            <a:r>
              <a:rPr lang="en-US" sz="1300" b="1" dirty="0" smtClean="0"/>
              <a:t>&lt;5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the same for H/S&lt;5 as it is for H/S&gt;5.</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11</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1150618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2.xml"/><Relationship Id="rId7" Type="http://schemas.openxmlformats.org/officeDocument/2006/relationships/image" Target="../media/image2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notesSlide" Target="../notesSlides/notesSlide7.xml"/><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5.xml"/><Relationship Id="rId7" Type="http://schemas.openxmlformats.org/officeDocument/2006/relationships/image" Target="../media/image2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8.xml"/><Relationship Id="rId7" Type="http://schemas.openxmlformats.org/officeDocument/2006/relationships/image" Target="../media/image29.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4.xml"/><Relationship Id="rId13" Type="http://schemas.openxmlformats.org/officeDocument/2006/relationships/image" Target="../media/image43.png"/><Relationship Id="rId3" Type="http://schemas.openxmlformats.org/officeDocument/2006/relationships/tags" Target="../tags/tag24.xml"/><Relationship Id="rId7" Type="http://schemas.openxmlformats.org/officeDocument/2006/relationships/slideLayout" Target="../slideLayouts/slideLayout2.xml"/><Relationship Id="rId12" Type="http://schemas.openxmlformats.org/officeDocument/2006/relationships/image" Target="../media/image4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41.png"/><Relationship Id="rId5" Type="http://schemas.openxmlformats.org/officeDocument/2006/relationships/tags" Target="../tags/tag26.xml"/><Relationship Id="rId10" Type="http://schemas.openxmlformats.org/officeDocument/2006/relationships/image" Target="../media/image40.png"/><Relationship Id="rId4" Type="http://schemas.openxmlformats.org/officeDocument/2006/relationships/tags" Target="../tags/tag25.xml"/><Relationship Id="rId9" Type="http://schemas.openxmlformats.org/officeDocument/2006/relationships/image" Target="../media/image39.png"/><Relationship Id="rId1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3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31.xml"/><Relationship Id="rId7" Type="http://schemas.openxmlformats.org/officeDocument/2006/relationships/image" Target="../media/image46.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5.xml"/><Relationship Id="rId11" Type="http://schemas.openxmlformats.org/officeDocument/2006/relationships/image" Target="../media/image49.png"/><Relationship Id="rId5" Type="http://schemas.openxmlformats.org/officeDocument/2006/relationships/tags" Target="../tags/tag33.xml"/><Relationship Id="rId10" Type="http://schemas.openxmlformats.org/officeDocument/2006/relationships/image" Target="../media/image48.png"/><Relationship Id="rId4" Type="http://schemas.openxmlformats.org/officeDocument/2006/relationships/tags" Target="../tags/tag32.xml"/><Relationship Id="rId9"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3.png"/><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5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51.png"/><Relationship Id="rId5" Type="http://schemas.openxmlformats.org/officeDocument/2006/relationships/tags" Target="../tags/tag38.xml"/><Relationship Id="rId15" Type="http://schemas.openxmlformats.org/officeDocument/2006/relationships/image" Target="../media/image40.png"/><Relationship Id="rId10" Type="http://schemas.openxmlformats.org/officeDocument/2006/relationships/image" Target="../media/image50.png"/><Relationship Id="rId4" Type="http://schemas.openxmlformats.org/officeDocument/2006/relationships/tags" Target="../tags/tag37.xml"/><Relationship Id="rId9" Type="http://schemas.openxmlformats.org/officeDocument/2006/relationships/notesSlide" Target="../notesSlides/notesSlide17.xml"/><Relationship Id="rId14"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43.png"/><Relationship Id="rId18" Type="http://schemas.openxmlformats.org/officeDocument/2006/relationships/image" Target="../media/image60.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56.png"/><Relationship Id="rId17" Type="http://schemas.openxmlformats.org/officeDocument/2006/relationships/image" Target="../media/image49.png"/><Relationship Id="rId2" Type="http://schemas.openxmlformats.org/officeDocument/2006/relationships/tags" Target="../tags/tag42.xml"/><Relationship Id="rId16" Type="http://schemas.openxmlformats.org/officeDocument/2006/relationships/image" Target="../media/image59.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9.png"/><Relationship Id="rId5" Type="http://schemas.openxmlformats.org/officeDocument/2006/relationships/tags" Target="../tags/tag45.xml"/><Relationship Id="rId15" Type="http://schemas.openxmlformats.org/officeDocument/2006/relationships/image" Target="../media/image58.png"/><Relationship Id="rId10" Type="http://schemas.openxmlformats.org/officeDocument/2006/relationships/image" Target="../media/image55.png"/><Relationship Id="rId19" Type="http://schemas.openxmlformats.org/officeDocument/2006/relationships/image" Target="../media/image61.png"/><Relationship Id="rId4" Type="http://schemas.openxmlformats.org/officeDocument/2006/relationships/tags" Target="../tags/tag44.xml"/><Relationship Id="rId9" Type="http://schemas.openxmlformats.org/officeDocument/2006/relationships/notesSlide" Target="../notesSlides/notesSlide18.xml"/><Relationship Id="rId14" Type="http://schemas.openxmlformats.org/officeDocument/2006/relationships/image" Target="../media/image57.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6.png"/><Relationship Id="rId3" Type="http://schemas.openxmlformats.org/officeDocument/2006/relationships/tags" Target="../tags/tag50.xml"/><Relationship Id="rId7" Type="http://schemas.openxmlformats.org/officeDocument/2006/relationships/notesSlide" Target="../notesSlides/notesSlide19.xml"/><Relationship Id="rId12" Type="http://schemas.openxmlformats.org/officeDocument/2006/relationships/image" Target="../media/image65.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5.xml"/><Relationship Id="rId11" Type="http://schemas.openxmlformats.org/officeDocument/2006/relationships/image" Target="../media/image64.png"/><Relationship Id="rId5" Type="http://schemas.openxmlformats.org/officeDocument/2006/relationships/tags" Target="../tags/tag52.xml"/><Relationship Id="rId10" Type="http://schemas.openxmlformats.org/officeDocument/2006/relationships/image" Target="../media/image63.png"/><Relationship Id="rId4" Type="http://schemas.openxmlformats.org/officeDocument/2006/relationships/tags" Target="../tags/tag51.xml"/><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60.png"/><Relationship Id="rId3" Type="http://schemas.openxmlformats.org/officeDocument/2006/relationships/tags" Target="../tags/tag55.xml"/><Relationship Id="rId7" Type="http://schemas.openxmlformats.org/officeDocument/2006/relationships/image" Target="../media/image110.png"/><Relationship Id="rId12" Type="http://schemas.openxmlformats.org/officeDocument/2006/relationships/image" Target="../media/image72.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5.xml"/><Relationship Id="rId11" Type="http://schemas.openxmlformats.org/officeDocument/2006/relationships/image" Target="../media/image71.png"/><Relationship Id="rId5" Type="http://schemas.openxmlformats.org/officeDocument/2006/relationships/tags" Target="../tags/tag57.xml"/><Relationship Id="rId10" Type="http://schemas.openxmlformats.org/officeDocument/2006/relationships/image" Target="../media/image70.png"/><Relationship Id="rId4" Type="http://schemas.openxmlformats.org/officeDocument/2006/relationships/tags" Target="../tags/tag56.xml"/><Relationship Id="rId9"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1.png"/><Relationship Id="rId3" Type="http://schemas.openxmlformats.org/officeDocument/2006/relationships/tags" Target="../tags/tag60.xml"/><Relationship Id="rId7" Type="http://schemas.openxmlformats.org/officeDocument/2006/relationships/slideLayout" Target="../slideLayouts/slideLayout2.xml"/><Relationship Id="rId12" Type="http://schemas.openxmlformats.org/officeDocument/2006/relationships/image" Target="../media/image65.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image" Target="../media/image54.png"/><Relationship Id="rId5" Type="http://schemas.openxmlformats.org/officeDocument/2006/relationships/tags" Target="../tags/tag62.xml"/><Relationship Id="rId15" Type="http://schemas.openxmlformats.org/officeDocument/2006/relationships/image" Target="../media/image72.png"/><Relationship Id="rId10" Type="http://schemas.openxmlformats.org/officeDocument/2006/relationships/image" Target="../media/image76.png"/><Relationship Id="rId4" Type="http://schemas.openxmlformats.org/officeDocument/2006/relationships/tags" Target="../tags/tag61.xml"/><Relationship Id="rId9" Type="http://schemas.openxmlformats.org/officeDocument/2006/relationships/image" Target="../media/image660.png"/><Relationship Id="rId14" Type="http://schemas.openxmlformats.org/officeDocument/2006/relationships/image" Target="../media/image77.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82.png"/><Relationship Id="rId3" Type="http://schemas.openxmlformats.org/officeDocument/2006/relationships/tags" Target="../tags/tag66.xml"/><Relationship Id="rId7" Type="http://schemas.openxmlformats.org/officeDocument/2006/relationships/slideLayout" Target="../slideLayouts/slideLayout5.xml"/><Relationship Id="rId12" Type="http://schemas.openxmlformats.org/officeDocument/2006/relationships/image" Target="../media/image81.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80.png"/><Relationship Id="rId5" Type="http://schemas.openxmlformats.org/officeDocument/2006/relationships/tags" Target="../tags/tag68.xml"/><Relationship Id="rId10" Type="http://schemas.openxmlformats.org/officeDocument/2006/relationships/image" Target="../media/image79.png"/><Relationship Id="rId4" Type="http://schemas.openxmlformats.org/officeDocument/2006/relationships/tags" Target="../tags/tag67.xml"/><Relationship Id="rId9" Type="http://schemas.openxmlformats.org/officeDocument/2006/relationships/image" Target="../media/image78.png"/><Relationship Id="rId1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5.xml"/><Relationship Id="rId1" Type="http://schemas.openxmlformats.org/officeDocument/2006/relationships/tags" Target="../tags/tag70.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6.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95.png"/><Relationship Id="rId5" Type="http://schemas.openxmlformats.org/officeDocument/2006/relationships/image" Target="../media/image117.png"/><Relationship Id="rId4"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image" Target="../media/image98.png"/><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8.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slideLayout" Target="../slideLayouts/slideLayout5.xml"/><Relationship Id="rId26" Type="http://schemas.openxmlformats.org/officeDocument/2006/relationships/image" Target="../media/image105.png"/><Relationship Id="rId3" Type="http://schemas.openxmlformats.org/officeDocument/2006/relationships/tags" Target="../tags/tag77.xml"/><Relationship Id="rId34" Type="http://schemas.openxmlformats.org/officeDocument/2006/relationships/image" Target="../media/image113.png"/><Relationship Id="rId7" Type="http://schemas.openxmlformats.org/officeDocument/2006/relationships/tags" Target="../tags/tag81.xml"/><Relationship Id="rId12" Type="http://schemas.openxmlformats.org/officeDocument/2006/relationships/tags" Target="../tags/tag86.xml"/><Relationship Id="rId25" Type="http://schemas.openxmlformats.org/officeDocument/2006/relationships/image" Target="../media/image104.png"/><Relationship Id="rId33" Type="http://schemas.openxmlformats.org/officeDocument/2006/relationships/image" Target="../media/image27.png"/><Relationship Id="rId2" Type="http://schemas.openxmlformats.org/officeDocument/2006/relationships/tags" Target="../tags/tag76.xml"/><Relationship Id="rId29" Type="http://schemas.openxmlformats.org/officeDocument/2006/relationships/image" Target="../media/image108.png"/><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24" Type="http://schemas.openxmlformats.org/officeDocument/2006/relationships/image" Target="../media/image103.png"/><Relationship Id="rId32" Type="http://schemas.openxmlformats.org/officeDocument/2006/relationships/image" Target="../media/image112.png"/><Relationship Id="rId5" Type="http://schemas.openxmlformats.org/officeDocument/2006/relationships/tags" Target="../tags/tag79.xml"/><Relationship Id="rId15" Type="http://schemas.openxmlformats.org/officeDocument/2006/relationships/image" Target="../media/image17.png"/><Relationship Id="rId23" Type="http://schemas.openxmlformats.org/officeDocument/2006/relationships/image" Target="../media/image320.png"/><Relationship Id="rId28" Type="http://schemas.openxmlformats.org/officeDocument/2006/relationships/image" Target="../media/image107.png"/><Relationship Id="rId10" Type="http://schemas.openxmlformats.org/officeDocument/2006/relationships/tags" Target="../tags/tag84.xml"/><Relationship Id="rId31" Type="http://schemas.openxmlformats.org/officeDocument/2006/relationships/image" Target="../media/image111.png"/><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notesSlide" Target="../notesSlides/notesSlide30.xml"/><Relationship Id="rId27" Type="http://schemas.openxmlformats.org/officeDocument/2006/relationships/image" Target="../media/image106.png"/><Relationship Id="rId30" Type="http://schemas.openxmlformats.org/officeDocument/2006/relationships/image" Target="../media/image109.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6.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115.png"/><Relationship Id="rId2" Type="http://schemas.openxmlformats.org/officeDocument/2006/relationships/tags" Target="../tags/tag88.xml"/><Relationship Id="rId16" Type="http://schemas.openxmlformats.org/officeDocument/2006/relationships/image" Target="../media/image26.png"/><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114.png"/><Relationship Id="rId5" Type="http://schemas.openxmlformats.org/officeDocument/2006/relationships/tags" Target="../tags/tag91.xml"/><Relationship Id="rId15" Type="http://schemas.openxmlformats.org/officeDocument/2006/relationships/image" Target="../media/image119.png"/><Relationship Id="rId10" Type="http://schemas.openxmlformats.org/officeDocument/2006/relationships/image" Target="../media/image139.png"/><Relationship Id="rId4" Type="http://schemas.openxmlformats.org/officeDocument/2006/relationships/tags" Target="../tags/tag90.xml"/><Relationship Id="rId9" Type="http://schemas.openxmlformats.org/officeDocument/2006/relationships/notesSlide" Target="../notesSlides/notesSlide31.xml"/><Relationship Id="rId14" Type="http://schemas.openxmlformats.org/officeDocument/2006/relationships/image" Target="../media/image118.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image" Target="../media/image122.png"/><Relationship Id="rId3" Type="http://schemas.openxmlformats.org/officeDocument/2006/relationships/tags" Target="../tags/tag96.xml"/><Relationship Id="rId7" Type="http://schemas.openxmlformats.org/officeDocument/2006/relationships/notesSlide" Target="../notesSlides/notesSlide32.xml"/><Relationship Id="rId12" Type="http://schemas.openxmlformats.org/officeDocument/2006/relationships/image" Target="../media/image121.png"/><Relationship Id="rId2" Type="http://schemas.openxmlformats.org/officeDocument/2006/relationships/tags" Target="../tags/tag95.xml"/><Relationship Id="rId16" Type="http://schemas.openxmlformats.org/officeDocument/2006/relationships/image" Target="../media/image26.png"/><Relationship Id="rId1" Type="http://schemas.openxmlformats.org/officeDocument/2006/relationships/tags" Target="../tags/tag94.xml"/><Relationship Id="rId6" Type="http://schemas.openxmlformats.org/officeDocument/2006/relationships/slideLayout" Target="../slideLayouts/slideLayout5.xml"/><Relationship Id="rId11" Type="http://schemas.openxmlformats.org/officeDocument/2006/relationships/image" Target="../media/image1411.png"/><Relationship Id="rId5" Type="http://schemas.openxmlformats.org/officeDocument/2006/relationships/tags" Target="../tags/tag98.xml"/><Relationship Id="rId15" Type="http://schemas.openxmlformats.org/officeDocument/2006/relationships/image" Target="../media/image95.png"/><Relationship Id="rId10" Type="http://schemas.openxmlformats.org/officeDocument/2006/relationships/image" Target="../media/image1480.png"/><Relationship Id="rId4" Type="http://schemas.openxmlformats.org/officeDocument/2006/relationships/tags" Target="../tags/tag97.xml"/><Relationship Id="rId9" Type="http://schemas.openxmlformats.org/officeDocument/2006/relationships/image" Target="../media/image17.png"/><Relationship Id="rId14" Type="http://schemas.openxmlformats.org/officeDocument/2006/relationships/image" Target="../media/image123.png"/></Relationships>
</file>

<file path=ppt/slides/_rels/slide51.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image" Target="../media/image125.png"/><Relationship Id="rId18" Type="http://schemas.openxmlformats.org/officeDocument/2006/relationships/image" Target="../media/image130.png"/><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image" Target="../media/image124.emf"/><Relationship Id="rId17" Type="http://schemas.openxmlformats.org/officeDocument/2006/relationships/image" Target="../media/image129.png"/><Relationship Id="rId2" Type="http://schemas.openxmlformats.org/officeDocument/2006/relationships/tags" Target="../tags/tag99.xml"/><Relationship Id="rId16" Type="http://schemas.openxmlformats.org/officeDocument/2006/relationships/image" Target="../media/image128.png"/><Relationship Id="rId20" Type="http://schemas.openxmlformats.org/officeDocument/2006/relationships/image" Target="../media/image132.png"/><Relationship Id="rId1" Type="http://schemas.openxmlformats.org/officeDocument/2006/relationships/vmlDrawing" Target="../drawings/vmlDrawing1.vml"/><Relationship Id="rId6" Type="http://schemas.openxmlformats.org/officeDocument/2006/relationships/tags" Target="../tags/tag103.xml"/><Relationship Id="rId11" Type="http://schemas.openxmlformats.org/officeDocument/2006/relationships/oleObject" Target="../embeddings/oleObject1.bin"/><Relationship Id="rId5" Type="http://schemas.openxmlformats.org/officeDocument/2006/relationships/tags" Target="../tags/tag102.xml"/><Relationship Id="rId15" Type="http://schemas.openxmlformats.org/officeDocument/2006/relationships/image" Target="../media/image127.png"/><Relationship Id="rId10" Type="http://schemas.openxmlformats.org/officeDocument/2006/relationships/notesSlide" Target="../notesSlides/notesSlide33.xml"/><Relationship Id="rId19" Type="http://schemas.openxmlformats.org/officeDocument/2006/relationships/image" Target="../media/image131.png"/><Relationship Id="rId4" Type="http://schemas.openxmlformats.org/officeDocument/2006/relationships/tags" Target="../tags/tag101.xml"/><Relationship Id="rId9" Type="http://schemas.openxmlformats.org/officeDocument/2006/relationships/slideLayout" Target="../slideLayouts/slideLayout5.xml"/><Relationship Id="rId14" Type="http://schemas.openxmlformats.org/officeDocument/2006/relationships/image" Target="../media/image126.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3.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image" Target="../media/image138.png"/><Relationship Id="rId18" Type="http://schemas.openxmlformats.org/officeDocument/2006/relationships/image" Target="../media/image135.png"/><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137.png"/><Relationship Id="rId17" Type="http://schemas.openxmlformats.org/officeDocument/2006/relationships/image" Target="../media/image143.png"/><Relationship Id="rId2" Type="http://schemas.openxmlformats.org/officeDocument/2006/relationships/tags" Target="../tags/tag109.xml"/><Relationship Id="rId16" Type="http://schemas.openxmlformats.org/officeDocument/2006/relationships/image" Target="../media/image142.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media/image128.png"/><Relationship Id="rId5" Type="http://schemas.openxmlformats.org/officeDocument/2006/relationships/tags" Target="../tags/tag112.xml"/><Relationship Id="rId15" Type="http://schemas.openxmlformats.org/officeDocument/2006/relationships/image" Target="../media/image141.png"/><Relationship Id="rId10" Type="http://schemas.openxmlformats.org/officeDocument/2006/relationships/image" Target="../media/image136.png"/><Relationship Id="rId4" Type="http://schemas.openxmlformats.org/officeDocument/2006/relationships/tags" Target="../tags/tag111.xml"/><Relationship Id="rId9" Type="http://schemas.openxmlformats.org/officeDocument/2006/relationships/slideLayout" Target="../slideLayouts/slideLayout5.xml"/><Relationship Id="rId14" Type="http://schemas.openxmlformats.org/officeDocument/2006/relationships/image" Target="../media/image140.png"/></Relationships>
</file>

<file path=ppt/slides/_rels/slide54.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image" Target="../media/image125.png"/><Relationship Id="rId18" Type="http://schemas.openxmlformats.org/officeDocument/2006/relationships/image" Target="../media/image146.png"/><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image" Target="../media/image124.emf"/><Relationship Id="rId17" Type="http://schemas.openxmlformats.org/officeDocument/2006/relationships/image" Target="../media/image145.png"/><Relationship Id="rId2" Type="http://schemas.openxmlformats.org/officeDocument/2006/relationships/tags" Target="../tags/tag116.xml"/><Relationship Id="rId16" Type="http://schemas.openxmlformats.org/officeDocument/2006/relationships/image" Target="../media/image144.png"/><Relationship Id="rId20" Type="http://schemas.openxmlformats.org/officeDocument/2006/relationships/image" Target="../media/image132.png"/><Relationship Id="rId1" Type="http://schemas.openxmlformats.org/officeDocument/2006/relationships/vmlDrawing" Target="../drawings/vmlDrawing2.vml"/><Relationship Id="rId6" Type="http://schemas.openxmlformats.org/officeDocument/2006/relationships/tags" Target="../tags/tag120.xml"/><Relationship Id="rId11" Type="http://schemas.openxmlformats.org/officeDocument/2006/relationships/oleObject" Target="../embeddings/oleObject2.bin"/><Relationship Id="rId5" Type="http://schemas.openxmlformats.org/officeDocument/2006/relationships/tags" Target="../tags/tag119.xml"/><Relationship Id="rId15" Type="http://schemas.openxmlformats.org/officeDocument/2006/relationships/image" Target="../media/image127.png"/><Relationship Id="rId10" Type="http://schemas.openxmlformats.org/officeDocument/2006/relationships/notesSlide" Target="../notesSlides/notesSlide34.xml"/><Relationship Id="rId19" Type="http://schemas.openxmlformats.org/officeDocument/2006/relationships/image" Target="../media/image131.png"/><Relationship Id="rId4" Type="http://schemas.openxmlformats.org/officeDocument/2006/relationships/tags" Target="../tags/tag118.xml"/><Relationship Id="rId9" Type="http://schemas.openxmlformats.org/officeDocument/2006/relationships/slideLayout" Target="../slideLayouts/slideLayout5.xml"/><Relationship Id="rId14" Type="http://schemas.openxmlformats.org/officeDocument/2006/relationships/image" Target="../media/image126.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7.xml"/><Relationship Id="rId7" Type="http://schemas.openxmlformats.org/officeDocument/2006/relationships/image" Target="../media/image1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5.xml"/><Relationship Id="rId10" Type="http://schemas.openxmlformats.org/officeDocument/2006/relationships/image" Target="../media/image16.png"/><Relationship Id="rId4" Type="http://schemas.openxmlformats.org/officeDocument/2006/relationships/slideLayout" Target="../slideLayouts/slideLayout5.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5.xml"/><Relationship Id="rId7" Type="http://schemas.openxmlformats.org/officeDocument/2006/relationships/image" Target="../media/image18.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smtClean="0"/>
                  <a:t>L</a:t>
                </a:r>
                <a14:m>
                  <m:oMath xmlns:m="http://schemas.openxmlformats.org/officeDocument/2006/math">
                    <m:r>
                      <m:rPr>
                        <m:sty m:val="p"/>
                      </m:rPr>
                      <a:rPr lang="en-US" smtClean="0"/>
                      <m:t>ess</m:t>
                    </m:r>
                    <m:r>
                      <a:rPr lang="en-US" smtClean="0"/>
                      <m:t> </m:t>
                    </m:r>
                    <m:r>
                      <m:rPr>
                        <m:sty m:val="p"/>
                      </m:rPr>
                      <a:rPr lang="en-US" smtClean="0"/>
                      <m:t>efficient</m:t>
                    </m:r>
                    <m:r>
                      <a:rPr lang="en-US" smtClean="0"/>
                      <m:t> </m:t>
                    </m:r>
                    <m:r>
                      <m:rPr>
                        <m:sty m:val="p"/>
                      </m:rPr>
                      <a:rPr lang="en-US" smtClean="0"/>
                      <m:t>for</m:t>
                    </m:r>
                    <m:f>
                      <m:fPr>
                        <m:type m:val="lin"/>
                        <m:ctrlPr>
                          <a:rPr lang="en-US"/>
                        </m:ctrlPr>
                      </m:fPr>
                      <m:num>
                        <m:sSub>
                          <m:sSubPr>
                            <m:ctrlPr>
                              <a:rPr lang="en-US"/>
                            </m:ctrlPr>
                          </m:sSubPr>
                          <m:e>
                            <m:r>
                              <a:rPr lang="en-US"/>
                              <m:t>𝐻</m:t>
                            </m:r>
                          </m:e>
                          <m:sub>
                            <m:r>
                              <a:rPr lang="en-US"/>
                              <m:t>𝑒</m:t>
                            </m:r>
                          </m:sub>
                        </m:sSub>
                      </m:num>
                      <m:den>
                        <m:r>
                          <a:rPr lang="en-US"/>
                          <m:t>𝑆</m:t>
                        </m:r>
                      </m:den>
                    </m:f>
                  </m:oMath>
                </a14:m>
                <a:r>
                  <a:rPr lang="en-US" dirty="0" smtClean="0"/>
                  <a:t>&gt;5</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6"/>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18"/>
              <p:cNvSpPr>
                <a:spLocks noGrp="1"/>
              </p:cNvSpPr>
              <p:nvPr>
                <p:ph idx="1"/>
              </p:nvPr>
            </p:nvSpPr>
            <p:spPr>
              <a:xfrm>
                <a:off x="457200" y="1600200"/>
                <a:ext cx="7629093" cy="4525963"/>
              </a:xfrm>
            </p:spPr>
            <p:txBody>
              <a:bodyPr/>
              <a:lstStyle/>
              <a:p>
                <a:r>
                  <a:rPr lang="en-US" dirty="0" smtClean="0"/>
                  <a:t>Jets expand in width at the rate of approximately 1 unit in width per 10 units forward</a:t>
                </a:r>
              </a:p>
              <a:p>
                <a:r>
                  <a:rPr lang="en-US" dirty="0"/>
                  <a:t>Expansion length is 10(0.6S</a:t>
                </a:r>
                <a:r>
                  <a:rPr lang="en-US" dirty="0" smtClean="0"/>
                  <a:t>) = 6S</a:t>
                </a:r>
                <a:endParaRPr lang="en-US" dirty="0"/>
              </a:p>
              <a:p>
                <a:r>
                  <a:rPr lang="en-US" dirty="0" smtClean="0"/>
                  <a:t>The </a:t>
                </a:r>
                <a14:m>
                  <m:oMath xmlns:m="http://schemas.openxmlformats.org/officeDocument/2006/math">
                    <m:f>
                      <m:fPr>
                        <m:type m:val="lin"/>
                        <m:ctrlPr>
                          <a:rPr lang="en-US"/>
                        </m:ctrlPr>
                      </m:fPr>
                      <m:num>
                        <m:sSub>
                          <m:sSubPr>
                            <m:ctrlPr>
                              <a:rPr lang="en-US"/>
                            </m:ctrlPr>
                          </m:sSubPr>
                          <m:e>
                            <m:r>
                              <a:rPr lang="en-US"/>
                              <m:t>𝐻</m:t>
                            </m:r>
                          </m:e>
                          <m:sub>
                            <m:r>
                              <a:rPr lang="en-US"/>
                              <m:t>𝑒</m:t>
                            </m:r>
                          </m:sub>
                        </m:sSub>
                      </m:num>
                      <m:den>
                        <m:r>
                          <a:rPr lang="en-US"/>
                          <m:t>𝑆</m:t>
                        </m:r>
                      </m:den>
                    </m:f>
                  </m:oMath>
                </a14:m>
                <a:r>
                  <a:rPr lang="en-US" dirty="0"/>
                  <a:t> transition is related to the distance required for the jet to fully </a:t>
                </a:r>
                <a:r>
                  <a:rPr lang="en-US" dirty="0" smtClean="0"/>
                  <a:t>expand</a:t>
                </a:r>
              </a:p>
            </p:txBody>
          </p:sp>
        </mc:Choice>
        <mc:Fallback>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29093" cy="4525963"/>
              </a:xfrm>
              <a:blipFill>
                <a:blip r:embed="rId7"/>
                <a:stretch>
                  <a:fillRect l="-3677" t="-7682" r="-199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a:t>
            </a:r>
            <a:r>
              <a:rPr lang="en-US" sz="2800" b="1" dirty="0" smtClean="0"/>
              <a:t>3&lt;H</a:t>
            </a:r>
            <a:r>
              <a:rPr lang="en-US" sz="2800" b="1" baseline="-25000" dirty="0" smtClean="0"/>
              <a:t>e</a:t>
            </a:r>
            <a:r>
              <a:rPr lang="en-US" sz="2800" b="1" dirty="0" smtClean="0"/>
              <a:t>/S&lt;6</a:t>
            </a:r>
            <a:endParaRPr lang="en-US" sz="2800" b="1" dirty="0"/>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16436" y="1189574"/>
            <a:ext cx="4681" cy="4205731"/>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1" y="2391033"/>
            <a:ext cx="14289" cy="373903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mc:Choice xmlns:a14="http://schemas.microsoft.com/office/drawing/2010/main" Requires="a14">
          <p:sp>
            <p:nvSpPr>
              <p:cNvPr id="2" name="TextBox 1"/>
              <p:cNvSpPr txBox="1"/>
              <p:nvPr/>
            </p:nvSpPr>
            <p:spPr>
              <a:xfrm>
                <a:off x="8162061" y="2959627"/>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8162061" y="2959627"/>
                <a:ext cx="680186" cy="523220"/>
              </a:xfrm>
              <a:prstGeom prst="rect">
                <a:avLst/>
              </a:prstGeom>
              <a:blipFill>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grpSp>
        <p:nvGrpSpPr>
          <p:cNvPr id="8" name="Group 7"/>
          <p:cNvGrpSpPr/>
          <p:nvPr/>
        </p:nvGrpSpPr>
        <p:grpSpPr>
          <a:xfrm>
            <a:off x="7929168" y="5395305"/>
            <a:ext cx="385042" cy="739253"/>
            <a:chOff x="7929168" y="5395305"/>
            <a:chExt cx="385042" cy="739253"/>
          </a:xfrm>
        </p:grpSpPr>
        <p:sp>
          <p:nvSpPr>
            <p:cNvPr id="20"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1" name="TextBox 20"/>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grpSp>
        <p:nvGrpSpPr>
          <p:cNvPr id="24" name="Group 23"/>
          <p:cNvGrpSpPr/>
          <p:nvPr/>
        </p:nvGrpSpPr>
        <p:grpSpPr>
          <a:xfrm>
            <a:off x="7186595" y="2391033"/>
            <a:ext cx="385042" cy="739253"/>
            <a:chOff x="7929168" y="5395305"/>
            <a:chExt cx="385042" cy="739253"/>
          </a:xfrm>
        </p:grpSpPr>
        <p:sp>
          <p:nvSpPr>
            <p:cNvPr id="25"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6" name="TextBox 25"/>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cxnSp>
        <p:nvCxnSpPr>
          <p:cNvPr id="10" name="Straight Connector 9"/>
          <p:cNvCxnSpPr/>
          <p:nvPr/>
        </p:nvCxnSpPr>
        <p:spPr>
          <a:xfrm flipH="1">
            <a:off x="6465536" y="2391033"/>
            <a:ext cx="24600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6396526" y="3799194"/>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5948783"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5517698"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7645773"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7660587"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5968506" y="3958859"/>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5948783"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6482121"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7053160"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5760355"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6147243" y="4723146"/>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6723853" y="4723146"/>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7311649" y="4723973"/>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6091276"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650156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7065279" y="4430188"/>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5517698"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7257043"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6664150" y="4389550"/>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9579" y="4073807"/>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7788562" y="3602377"/>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6460160" y="2754046"/>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7881526" y="5234445"/>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7675400" y="5391811"/>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5138319"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a:t>Approach: Always efficient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1" y="1600200"/>
                <a:ext cx="4537880" cy="4525963"/>
              </a:xfrm>
            </p:spPr>
            <p:txBody>
              <a:bodyPr/>
              <a:lstStyle/>
              <a:p>
                <a:r>
                  <a:rPr lang="en-US" b="1" dirty="0"/>
                  <a:t>Add obstacles</a:t>
                </a:r>
                <a:r>
                  <a:rPr lang="en-US" dirty="0"/>
                  <a:t>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smtClean="0"/>
                  <a:t>Our flocculator energy efficiency is ≈ 100%</a:t>
                </a:r>
                <a:endParaRPr lang="en-US" dirty="0"/>
              </a:p>
              <a:p>
                <a:r>
                  <a:rPr lang="en-US" dirty="0"/>
                  <a:t>6 = 2*3! Guarantees a solution as we switch from 2 expansions to 1 expansion per baffle</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3495" b="-7682"/>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47302332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dirty="0"/>
              <a:t>Prior to 2016 I had assumed that the appropriate length scale comparison was particle separation distance and Kolmogorov length scale – thus concluded inertia was important</a:t>
            </a:r>
          </a:p>
          <a:p>
            <a:r>
              <a:rPr lang="en-US" dirty="0"/>
              <a:t>Particle separation distances are smaller than inner viscous length scale</a:t>
            </a:r>
          </a:p>
          <a:p>
            <a:r>
              <a:rPr lang="en-US" dirty="0"/>
              <a:t>Collisions in turbulent flocculators are dominated by viscosity (fluid shear, not turbulent eddies)*</a:t>
            </a:r>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7" name="Picture 6">
            <a:extLst>
              <a:ext uri="{FF2B5EF4-FFF2-40B4-BE49-F238E27FC236}">
                <a16:creationId xmlns:a16="http://schemas.microsoft.com/office/drawing/2014/main" id="{A8831539-880E-48B6-A5CD-8E804183A3C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21600" y="4652874"/>
            <a:ext cx="1460500" cy="574734"/>
          </a:xfrm>
          <a:prstGeom prst="rect">
            <a:avLst/>
          </a:prstGeom>
        </p:spPr>
      </p:pic>
      <p:pic>
        <p:nvPicPr>
          <p:cNvPr id="10" name="Picture 9"/>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590844" y="2386645"/>
            <a:ext cx="324556" cy="184253"/>
          </a:xfrm>
          <a:prstGeom prst="rect">
            <a:avLst/>
          </a:prstGeom>
        </p:spPr>
      </p:pic>
    </p:spTree>
    <p:extLst>
      <p:ext uri="{BB962C8B-B14F-4D97-AF65-F5344CB8AC3E}">
        <p14:creationId xmlns:p14="http://schemas.microsoft.com/office/powerpoint/2010/main" val="369992463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64386"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The actual collision potential in operating AguaClara plants may be lower because the head loss per baffle may be lower than we </a:t>
            </a:r>
            <a:r>
              <a:rPr lang="en-US" dirty="0" smtClean="0"/>
              <a:t>assumed</a:t>
            </a:r>
          </a:p>
          <a:p>
            <a:r>
              <a:rPr lang="en-US" dirty="0" smtClean="0"/>
              <a:t>The PF300 has a </a:t>
            </a:r>
            <a:r>
              <a:rPr lang="en-US" dirty="0" err="1" smtClean="0"/>
              <a:t>G</a:t>
            </a:r>
            <a:r>
              <a:rPr lang="en-US" baseline="-25000" dirty="0" err="1" smtClean="0"/>
              <a:t>CS</a:t>
            </a:r>
            <a:r>
              <a:rPr lang="en-US" dirty="0" err="1" smtClean="0">
                <a:latin typeface="Symbol" panose="05050102010706020507" pitchFamily="18" charset="2"/>
              </a:rPr>
              <a:t>q</a:t>
            </a:r>
            <a:r>
              <a:rPr lang="en-US" dirty="0" smtClean="0"/>
              <a:t> of about 20,000</a:t>
            </a:r>
            <a:endParaRPr lang="en-US" dirty="0"/>
          </a:p>
          <a:p>
            <a:endParaRPr lang="en-US" dirty="0"/>
          </a:p>
        </p:txBody>
      </p:sp>
      <p:sp>
        <p:nvSpPr>
          <p:cNvPr id="5" name="Oval 4"/>
          <p:cNvSpPr/>
          <p:nvPr/>
        </p:nvSpPr>
        <p:spPr>
          <a:xfrm>
            <a:off x="6189785" y="317065"/>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6264827" y="317065"/>
            <a:ext cx="2750171"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Unknowns</a:t>
            </a:r>
            <a:endParaRPr lang="en-US" dirty="0"/>
          </a:p>
        </p:txBody>
      </p:sp>
      <p:sp>
        <p:nvSpPr>
          <p:cNvPr id="3" name="Content Placeholder 2"/>
          <p:cNvSpPr>
            <a:spLocks noGrp="1"/>
          </p:cNvSpPr>
          <p:nvPr>
            <p:ph idx="1"/>
          </p:nvPr>
        </p:nvSpPr>
        <p:spPr/>
        <p:txBody>
          <a:bodyPr/>
          <a:lstStyle/>
          <a:p>
            <a:pPr>
              <a:lnSpc>
                <a:spcPct val="80000"/>
              </a:lnSpc>
            </a:pPr>
            <a:r>
              <a:rPr lang="en-US" dirty="0" smtClean="0"/>
              <a:t>Head </a:t>
            </a:r>
            <a:r>
              <a:rPr lang="en-US" dirty="0"/>
              <a:t>loss</a:t>
            </a:r>
          </a:p>
          <a:p>
            <a:pPr>
              <a:lnSpc>
                <a:spcPct val="80000"/>
              </a:lnSpc>
            </a:pPr>
            <a:r>
              <a:rPr lang="en-US" dirty="0"/>
              <a:t>Residence time</a:t>
            </a:r>
          </a:p>
          <a:p>
            <a:pPr>
              <a:lnSpc>
                <a:spcPct val="80000"/>
              </a:lnSpc>
            </a:pPr>
            <a:r>
              <a:rPr lang="en-US" dirty="0"/>
              <a:t>Baffle spacing</a:t>
            </a:r>
          </a:p>
          <a:p>
            <a:pPr>
              <a:lnSpc>
                <a:spcPct val="80000"/>
              </a:lnSpc>
            </a:pPr>
            <a:r>
              <a:rPr lang="en-US" dirty="0"/>
              <a:t>Number of </a:t>
            </a:r>
            <a:r>
              <a:rPr lang="en-US" dirty="0" smtClean="0"/>
              <a:t>baffles</a:t>
            </a:r>
          </a:p>
          <a:p>
            <a:pPr>
              <a:lnSpc>
                <a:spcPct val="80000"/>
              </a:lnSpc>
            </a:pPr>
            <a:r>
              <a:rPr lang="en-US" dirty="0" smtClean="0"/>
              <a:t>Channel length</a:t>
            </a:r>
          </a:p>
          <a:p>
            <a:pPr>
              <a:lnSpc>
                <a:spcPct val="80000"/>
              </a:lnSpc>
            </a:pPr>
            <a:r>
              <a:rPr lang="en-US" dirty="0" smtClean="0"/>
              <a:t>Channel width</a:t>
            </a:r>
          </a:p>
          <a:p>
            <a:pPr>
              <a:lnSpc>
                <a:spcPct val="80000"/>
              </a:lnSpc>
            </a:pPr>
            <a:r>
              <a:rPr lang="en-US" dirty="0" smtClean="0"/>
              <a:t>Water depth</a:t>
            </a:r>
          </a:p>
          <a:p>
            <a:pPr>
              <a:lnSpc>
                <a:spcPct val="80000"/>
              </a:lnSpc>
            </a:pPr>
            <a:r>
              <a:rPr lang="en-US" dirty="0" smtClean="0"/>
              <a:t>Number of channels</a:t>
            </a:r>
          </a:p>
          <a:p>
            <a:pPr>
              <a:lnSpc>
                <a:spcPct val="80000"/>
              </a:lnSpc>
            </a:pPr>
            <a:r>
              <a:rPr lang="en-US" dirty="0" smtClean="0"/>
              <a:t>Number of flow expansions per baffle</a:t>
            </a:r>
          </a:p>
          <a:p>
            <a:pPr>
              <a:lnSpc>
                <a:spcPct val="80000"/>
              </a:lnSpc>
            </a:pPr>
            <a:r>
              <a:rPr lang="en-US" dirty="0" smtClean="0"/>
              <a:t>Total deformation of the fluid</a:t>
            </a:r>
            <a:endParaRPr lang="en-US" dirty="0"/>
          </a:p>
          <a:p>
            <a:endParaRPr lang="en-US" dirty="0"/>
          </a:p>
        </p:txBody>
      </p:sp>
      <p:sp>
        <p:nvSpPr>
          <p:cNvPr id="4" name="TextBox 3"/>
          <p:cNvSpPr txBox="1"/>
          <p:nvPr/>
        </p:nvSpPr>
        <p:spPr>
          <a:xfrm>
            <a:off x="602903" y="6370972"/>
            <a:ext cx="5275803" cy="523220"/>
          </a:xfrm>
          <a:prstGeom prst="rect">
            <a:avLst/>
          </a:prstGeom>
          <a:noFill/>
        </p:spPr>
        <p:txBody>
          <a:bodyPr wrap="none" rtlCol="0">
            <a:spAutoFit/>
          </a:bodyPr>
          <a:lstStyle/>
          <a:p>
            <a:r>
              <a:rPr lang="en-US" dirty="0" smtClean="0"/>
              <a:t>Every dimension matters, but how?</a:t>
            </a:r>
            <a:endParaRPr lang="en-US" dirty="0"/>
          </a:p>
        </p:txBody>
      </p:sp>
      <p:pic>
        <p:nvPicPr>
          <p:cNvPr id="5" name="Picture 4"/>
          <p:cNvPicPr>
            <a:picLocks noChangeAspect="1"/>
          </p:cNvPicPr>
          <p:nvPr/>
        </p:nvPicPr>
        <p:blipFill rotWithShape="1">
          <a:blip r:embed="rId3">
            <a:clrChange>
              <a:clrFrom>
                <a:srgbClr val="FFFFFF"/>
              </a:clrFrom>
              <a:clrTo>
                <a:srgbClr val="FFFFFF">
                  <a:alpha val="0"/>
                </a:srgbClr>
              </a:clrTo>
            </a:clrChange>
          </a:blip>
          <a:srcRect l="6438"/>
          <a:stretch/>
        </p:blipFill>
        <p:spPr>
          <a:xfrm>
            <a:off x="5230167" y="1812608"/>
            <a:ext cx="3456633" cy="2777497"/>
          </a:xfrm>
          <a:prstGeom prst="rect">
            <a:avLst/>
          </a:prstGeom>
        </p:spPr>
      </p:pic>
    </p:spTree>
    <p:extLst>
      <p:ext uri="{BB962C8B-B14F-4D97-AF65-F5344CB8AC3E}">
        <p14:creationId xmlns:p14="http://schemas.microsoft.com/office/powerpoint/2010/main" val="363253724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constraints</a:t>
            </a:r>
            <a:endParaRPr lang="en-US" dirty="0"/>
          </a:p>
        </p:txBody>
      </p:sp>
      <p:sp>
        <p:nvSpPr>
          <p:cNvPr id="3" name="Content Placeholder 2"/>
          <p:cNvSpPr>
            <a:spLocks noGrp="1"/>
          </p:cNvSpPr>
          <p:nvPr>
            <p:ph idx="1"/>
          </p:nvPr>
        </p:nvSpPr>
        <p:spPr/>
        <p:txBody>
          <a:bodyPr/>
          <a:lstStyle/>
          <a:p>
            <a:r>
              <a:rPr lang="en-US" dirty="0" smtClean="0"/>
              <a:t>Optimize plant layout</a:t>
            </a:r>
          </a:p>
          <a:p>
            <a:r>
              <a:rPr lang="en-US" dirty="0" smtClean="0"/>
              <a:t>Water level leaving flocculator must match water level entering sedimentation tank</a:t>
            </a:r>
          </a:p>
          <a:p>
            <a:r>
              <a:rPr lang="en-US" dirty="0" smtClean="0"/>
              <a:t>We want an efficient flocculator (H/S ratio)</a:t>
            </a:r>
          </a:p>
          <a:p>
            <a:r>
              <a:rPr lang="en-US" dirty="0" smtClean="0"/>
              <a:t>Minimize plant cost with tradeoff between head loss (function of G</a:t>
            </a:r>
            <a:r>
              <a:rPr lang="en-US" baseline="-25000" dirty="0" smtClean="0"/>
              <a:t>CS</a:t>
            </a:r>
            <a:r>
              <a:rPr lang="en-US" dirty="0" smtClean="0"/>
              <a:t>) and volume (function of </a:t>
            </a:r>
            <a:r>
              <a:rPr lang="en-US" dirty="0" smtClean="0">
                <a:latin typeface="Symbol" panose="05050102010706020507" pitchFamily="18" charset="2"/>
              </a:rPr>
              <a:t>q</a:t>
            </a:r>
            <a:r>
              <a:rPr lang="en-US" dirty="0" smtClean="0"/>
              <a:t>)</a:t>
            </a:r>
          </a:p>
          <a:p>
            <a:endParaRPr lang="en-US" dirty="0"/>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l="6438"/>
          <a:stretch/>
        </p:blipFill>
        <p:spPr>
          <a:xfrm>
            <a:off x="7204667" y="0"/>
            <a:ext cx="1710733" cy="1374619"/>
          </a:xfrm>
          <a:prstGeom prst="rect">
            <a:avLst/>
          </a:prstGeom>
        </p:spPr>
      </p:pic>
    </p:spTree>
    <p:extLst>
      <p:ext uri="{BB962C8B-B14F-4D97-AF65-F5344CB8AC3E}">
        <p14:creationId xmlns:p14="http://schemas.microsoft.com/office/powerpoint/2010/main" val="426495611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design approaches</a:t>
            </a:r>
          </a:p>
        </p:txBody>
      </p:sp>
      <p:sp>
        <p:nvSpPr>
          <p:cNvPr id="3" name="Content Placeholder 2"/>
          <p:cNvSpPr>
            <a:spLocks noGrp="1"/>
          </p:cNvSpPr>
          <p:nvPr>
            <p:ph idx="1"/>
          </p:nvPr>
        </p:nvSpPr>
        <p:spPr>
          <a:xfrm>
            <a:off x="457200" y="1600200"/>
            <a:ext cx="7410658" cy="4525963"/>
          </a:xfrm>
        </p:spPr>
        <p:txBody>
          <a:bodyPr/>
          <a:lstStyle/>
          <a:p>
            <a:r>
              <a:rPr lang="en-US" dirty="0" smtClean="0"/>
              <a:t>Bottom up: Start by designing one baffle space (the small details) and then work up to designing the overall size of the flocculator</a:t>
            </a:r>
          </a:p>
          <a:p>
            <a:pPr lvl="1"/>
            <a:r>
              <a:rPr lang="en-US" dirty="0" smtClean="0"/>
              <a:t>No basis for selection of channel width</a:t>
            </a:r>
          </a:p>
          <a:p>
            <a:r>
              <a:rPr lang="en-US" dirty="0" smtClean="0"/>
              <a:t>Top down: Start by finding total volume of flocculator required and then go to the details</a:t>
            </a:r>
          </a:p>
          <a:p>
            <a:pPr lvl="1"/>
            <a:r>
              <a:rPr lang="en-US" dirty="0" smtClean="0"/>
              <a:t>Our choice</a:t>
            </a:r>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038079" y="5034224"/>
            <a:ext cx="2105921" cy="182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p:cNvPicPr>
          <p:nvPr/>
        </p:nvPicPr>
        <p:blipFill>
          <a:blip r:embed="rId3"/>
          <a:stretch>
            <a:fillRect/>
          </a:stretch>
        </p:blipFill>
        <p:spPr>
          <a:xfrm>
            <a:off x="7867858" y="1544652"/>
            <a:ext cx="1134063" cy="2318529"/>
          </a:xfrm>
          <a:prstGeom prst="rect">
            <a:avLst/>
          </a:prstGeom>
        </p:spPr>
      </p:pic>
    </p:spTree>
    <p:extLst>
      <p:ext uri="{BB962C8B-B14F-4D97-AF65-F5344CB8AC3E}">
        <p14:creationId xmlns:p14="http://schemas.microsoft.com/office/powerpoint/2010/main" val="72018486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up Design Approach</a:t>
            </a:r>
            <a:endParaRPr lang="en-US" dirty="0"/>
          </a:p>
        </p:txBody>
      </p:sp>
      <p:sp>
        <p:nvSpPr>
          <p:cNvPr id="3" name="Content Placeholder 2"/>
          <p:cNvSpPr>
            <a:spLocks noGrp="1"/>
          </p:cNvSpPr>
          <p:nvPr>
            <p:ph idx="1"/>
          </p:nvPr>
        </p:nvSpPr>
        <p:spPr/>
        <p:txBody>
          <a:bodyPr/>
          <a:lstStyle/>
          <a:p>
            <a:r>
              <a:rPr lang="en-US" dirty="0" smtClean="0"/>
              <a:t>Assume a water depth and a channel width</a:t>
            </a:r>
          </a:p>
          <a:p>
            <a:r>
              <a:rPr lang="en-US" dirty="0" smtClean="0"/>
              <a:t>Design a baffle spacing and obstacle spacing to get an efficient </a:t>
            </a:r>
            <a:r>
              <a:rPr lang="en-US" dirty="0"/>
              <a:t>H</a:t>
            </a:r>
            <a:r>
              <a:rPr lang="en-US" baseline="-25000" dirty="0"/>
              <a:t>e</a:t>
            </a:r>
            <a:r>
              <a:rPr lang="en-US" dirty="0"/>
              <a:t>/S</a:t>
            </a:r>
            <a:r>
              <a:rPr lang="en-US" dirty="0" smtClean="0"/>
              <a:t> and the target </a:t>
            </a:r>
            <a:r>
              <a:rPr lang="en-US" dirty="0"/>
              <a:t>G</a:t>
            </a:r>
            <a:r>
              <a:rPr lang="en-US" baseline="-25000" dirty="0"/>
              <a:t>CS</a:t>
            </a:r>
            <a:endParaRPr lang="en-US" dirty="0" smtClean="0"/>
          </a:p>
          <a:p>
            <a:r>
              <a:rPr lang="en-US" dirty="0" smtClean="0"/>
              <a:t>Calculate </a:t>
            </a:r>
            <a:r>
              <a:rPr lang="en-US" dirty="0" err="1" smtClean="0"/>
              <a:t>G</a:t>
            </a:r>
            <a:r>
              <a:rPr lang="en-US" baseline="-25000" dirty="0" err="1" smtClean="0"/>
              <a:t>CS</a:t>
            </a:r>
            <a:r>
              <a:rPr lang="en-US" dirty="0" err="1" smtClean="0">
                <a:latin typeface="Symbol" panose="05050102010706020507" pitchFamily="18" charset="2"/>
              </a:rPr>
              <a:t>q</a:t>
            </a:r>
            <a:r>
              <a:rPr lang="en-US" dirty="0" smtClean="0"/>
              <a:t> for one baffle spacing given your design</a:t>
            </a:r>
          </a:p>
          <a:p>
            <a:r>
              <a:rPr lang="en-US" dirty="0" smtClean="0"/>
              <a:t>Calculate number of baffle </a:t>
            </a:r>
            <a:r>
              <a:rPr lang="en-US" dirty="0" err="1" smtClean="0"/>
              <a:t>spacings</a:t>
            </a:r>
            <a:r>
              <a:rPr lang="en-US" dirty="0" smtClean="0"/>
              <a:t> required to achieve design </a:t>
            </a:r>
            <a:r>
              <a:rPr lang="en-US" dirty="0" err="1" smtClean="0"/>
              <a:t>G</a:t>
            </a:r>
            <a:r>
              <a:rPr lang="en-US" baseline="-25000" dirty="0" err="1" smtClean="0"/>
              <a:t>CS</a:t>
            </a:r>
            <a:r>
              <a:rPr lang="en-US" dirty="0" err="1" smtClean="0">
                <a:latin typeface="Symbol" panose="05050102010706020507" pitchFamily="18" charset="2"/>
              </a:rPr>
              <a:t>q</a:t>
            </a:r>
            <a:endParaRPr lang="en-US" dirty="0"/>
          </a:p>
          <a:p>
            <a:r>
              <a:rPr lang="en-US" dirty="0" smtClean="0"/>
              <a:t>Calculate length of channel required</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8361175" y="1"/>
            <a:ext cx="670891" cy="1371600"/>
          </a:xfrm>
          <a:prstGeom prst="rect">
            <a:avLst/>
          </a:prstGeom>
        </p:spPr>
      </p:pic>
    </p:spTree>
    <p:extLst>
      <p:ext uri="{BB962C8B-B14F-4D97-AF65-F5344CB8AC3E}">
        <p14:creationId xmlns:p14="http://schemas.microsoft.com/office/powerpoint/2010/main" val="53166305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D70846DB-DC17-4359-BF6C-FF43C438A68F}"/>
              </a:ext>
            </a:extLst>
          </p:cNvPr>
          <p:cNvPicPr>
            <a:picLocks noChangeAspect="1"/>
          </p:cNvPicPr>
          <p:nvPr>
            <p:custDataLst>
              <p:tags r:id="rId1"/>
            </p:custDataLst>
          </p:nvPr>
        </p:nvPicPr>
        <p:blipFill>
          <a:blip r:embed="rId8"/>
          <a:stretch>
            <a:fillRect/>
          </a:stretch>
        </p:blipFill>
        <p:spPr>
          <a:xfrm>
            <a:off x="994797" y="5298177"/>
            <a:ext cx="2344228" cy="826515"/>
          </a:xfrm>
          <a:prstGeom prst="rect">
            <a:avLst/>
          </a:prstGeom>
        </p:spPr>
      </p:pic>
      <p:pic>
        <p:nvPicPr>
          <p:cNvPr id="24" name="Picture 23">
            <a:extLst>
              <a:ext uri="{FF2B5EF4-FFF2-40B4-BE49-F238E27FC236}">
                <a16:creationId xmlns:a16="http://schemas.microsoft.com/office/drawing/2014/main" id="{461EB3A7-0175-4522-B6D2-2AB8E3C23B08}"/>
              </a:ext>
            </a:extLst>
          </p:cNvPr>
          <p:cNvPicPr>
            <a:picLocks noChangeAspect="1"/>
          </p:cNvPicPr>
          <p:nvPr>
            <p:custDataLst>
              <p:tags r:id="rId2"/>
            </p:custDataLst>
          </p:nvPr>
        </p:nvPicPr>
        <p:blipFill>
          <a:blip r:embed="rId9"/>
          <a:stretch>
            <a:fillRect/>
          </a:stretch>
        </p:blipFill>
        <p:spPr>
          <a:xfrm>
            <a:off x="1534816" y="1955304"/>
            <a:ext cx="4492793" cy="910628"/>
          </a:xfrm>
          <a:prstGeom prst="rect">
            <a:avLst/>
          </a:prstGeom>
        </p:spPr>
      </p:pic>
      <p:pic>
        <p:nvPicPr>
          <p:cNvPr id="20" name="Picture 19">
            <a:extLst>
              <a:ext uri="{FF2B5EF4-FFF2-40B4-BE49-F238E27FC236}">
                <a16:creationId xmlns:a16="http://schemas.microsoft.com/office/drawing/2014/main" id="{A62C3105-E9C5-45C2-AEE2-C0C1D71F9503}"/>
              </a:ext>
            </a:extLst>
          </p:cNvPr>
          <p:cNvPicPr>
            <a:picLocks noChangeAspect="1"/>
          </p:cNvPicPr>
          <p:nvPr>
            <p:custDataLst>
              <p:tags r:id="rId3"/>
            </p:custDataLst>
          </p:nvPr>
        </p:nvPicPr>
        <p:blipFill>
          <a:blip r:embed="rId10"/>
          <a:stretch>
            <a:fillRect/>
          </a:stretch>
        </p:blipFill>
        <p:spPr>
          <a:xfrm>
            <a:off x="7323277"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09209" cy="1143000"/>
          </a:xfrm>
        </p:spPr>
        <p:txBody>
          <a:bodyPr/>
          <a:lstStyle/>
          <a:p>
            <a:r>
              <a:rPr lang="en-US" dirty="0" smtClean="0"/>
              <a:t>Top Down Design Approach</a:t>
            </a:r>
            <a:br>
              <a:rPr lang="en-US" dirty="0" smtClean="0"/>
            </a:br>
            <a:r>
              <a:rPr lang="en-US" dirty="0" smtClean="0"/>
              <a:t>(our choice)</a:t>
            </a:r>
            <a:endParaRPr lang="en-US" dirty="0"/>
          </a:p>
        </p:txBody>
      </p:sp>
      <p:sp>
        <p:nvSpPr>
          <p:cNvPr id="3" name="Content Placeholder 2"/>
          <p:cNvSpPr>
            <a:spLocks noGrp="1"/>
          </p:cNvSpPr>
          <p:nvPr>
            <p:ph idx="1"/>
          </p:nvPr>
        </p:nvSpPr>
        <p:spPr/>
        <p:txBody>
          <a:bodyPr/>
          <a:lstStyle/>
          <a:p>
            <a:r>
              <a:rPr lang="en-US" dirty="0" smtClean="0"/>
              <a:t>Calculate the required flocculator volume</a:t>
            </a:r>
          </a:p>
          <a:p>
            <a:r>
              <a:rPr lang="en-US" dirty="0" smtClean="0"/>
              <a:t>Use plant layout constraints to select an optimal channel width</a:t>
            </a:r>
          </a:p>
          <a:p>
            <a:r>
              <a:rPr lang="en-US" dirty="0" smtClean="0"/>
              <a:t>Design baffles and obstacles to create the target G</a:t>
            </a:r>
            <a:r>
              <a:rPr lang="en-US" baseline="-25000" dirty="0" smtClean="0"/>
              <a:t>CS to</a:t>
            </a:r>
            <a:r>
              <a:rPr lang="en-US" dirty="0" smtClean="0"/>
              <a:t> set the baffle spacing</a:t>
            </a:r>
          </a:p>
          <a:p>
            <a:r>
              <a:rPr lang="en-US" dirty="0" smtClean="0"/>
              <a:t>Fill the channels with baffles and don’t worry about a little extra space at the end of the channel that might not be used efficiently</a:t>
            </a:r>
            <a:endParaRPr lang="en-US" dirty="0"/>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566409" y="70338"/>
            <a:ext cx="1577591" cy="1366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03420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r>
              <a:rPr lang="en-US" dirty="0" smtClean="0"/>
              <a:t>)</a:t>
            </a:r>
            <a:endParaRPr lang="en-US" dirty="0"/>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a:t>
            </a:r>
            <a:r>
              <a:rPr lang="en-US" dirty="0" smtClean="0"/>
              <a:t>conditions</a:t>
            </a:r>
            <a:endParaRPr lang="en-US" dirty="0"/>
          </a:p>
        </p:txBody>
      </p:sp>
    </p:spTree>
    <p:extLst>
      <p:ext uri="{BB962C8B-B14F-4D97-AF65-F5344CB8AC3E}">
        <p14:creationId xmlns:p14="http://schemas.microsoft.com/office/powerpoint/2010/main" val="127419381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p:sp>
        <p:nvSpPr>
          <p:cNvPr id="3" name="Content Placeholder 2"/>
          <p:cNvSpPr>
            <a:spLocks noGrp="1"/>
          </p:cNvSpPr>
          <p:nvPr>
            <p:ph idx="1"/>
          </p:nvPr>
        </p:nvSpPr>
        <p:spPr>
          <a:xfrm>
            <a:off x="240632" y="1600200"/>
            <a:ext cx="6049073" cy="4525963"/>
          </a:xfrm>
        </p:spPr>
        <p:txBody>
          <a:bodyPr/>
          <a:lstStyle/>
          <a:p>
            <a:pPr>
              <a:lnSpc>
                <a:spcPct val="90000"/>
              </a:lnSpc>
            </a:pPr>
            <a:r>
              <a:rPr lang="en-US" sz="2800" dirty="0"/>
              <a:t>Begin with the energy source for the turbulence that creates shear that creates collisions: head loss for a </a:t>
            </a:r>
            <a:r>
              <a:rPr lang="en-US" sz="2800" dirty="0" smtClean="0"/>
              <a:t>baffle</a:t>
            </a:r>
            <a:endParaRPr lang="en-US" sz="2800" dirty="0" smtClean="0"/>
          </a:p>
          <a:p>
            <a:pPr lvl="1">
              <a:lnSpc>
                <a:spcPct val="90000"/>
              </a:lnSpc>
            </a:pPr>
            <a:r>
              <a:rPr lang="en-US" sz="2400" dirty="0" smtClean="0"/>
              <a:t>High </a:t>
            </a:r>
            <a:r>
              <a:rPr lang="en-US" sz="2400" dirty="0"/>
              <a:t>head loss results in a taller building for the water treatment plant</a:t>
            </a:r>
          </a:p>
          <a:p>
            <a:pPr lvl="1">
              <a:lnSpc>
                <a:spcPct val="90000"/>
              </a:lnSpc>
            </a:pPr>
            <a:r>
              <a:rPr lang="en-US" sz="2400" dirty="0"/>
              <a:t>High head loss means higher velocities and that reduces settling of flocs in the flocculator</a:t>
            </a:r>
          </a:p>
          <a:p>
            <a:pPr lvl="1">
              <a:lnSpc>
                <a:spcPct val="90000"/>
              </a:lnSpc>
            </a:pPr>
            <a:r>
              <a:rPr lang="en-US" sz="2400" dirty="0"/>
              <a:t>Some gravity flow water supplies don’t have much elevation difference between source and storage </a:t>
            </a:r>
            <a:r>
              <a:rPr lang="en-US" sz="2400" dirty="0" smtClean="0"/>
              <a:t>tank</a:t>
            </a:r>
            <a:endParaRPr lang="en-US" sz="2400" dirty="0"/>
          </a:p>
        </p:txBody>
      </p:sp>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9"/>
          <a:stretch>
            <a:fillRect/>
          </a:stretch>
        </p:blipFill>
        <p:spPr>
          <a:xfrm>
            <a:off x="6649120" y="1661525"/>
            <a:ext cx="1541486" cy="274286"/>
          </a:xfrm>
          <a:prstGeom prst="rect">
            <a:avLst/>
          </a:prstGeom>
        </p:spPr>
      </p:pic>
      <p:pic>
        <p:nvPicPr>
          <p:cNvPr id="8" name="Picture 7"/>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6649120" y="2297378"/>
            <a:ext cx="1391543" cy="729600"/>
          </a:xfrm>
          <a:prstGeom prst="rect">
            <a:avLst/>
          </a:prstGeom>
        </p:spPr>
      </p:pic>
      <p:pic>
        <p:nvPicPr>
          <p:cNvPr id="9" name="Picture 8"/>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6649120" y="3336314"/>
            <a:ext cx="2258286" cy="729600"/>
          </a:xfrm>
          <a:prstGeom prst="rect">
            <a:avLst/>
          </a:prstGeom>
        </p:spPr>
      </p:pic>
      <p:pic>
        <p:nvPicPr>
          <p:cNvPr id="4" name="Picture 3"/>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6649121" y="4366601"/>
            <a:ext cx="1539657" cy="729599"/>
          </a:xfrm>
          <a:prstGeom prst="rect">
            <a:avLst/>
          </a:prstGeom>
        </p:spPr>
      </p:pic>
      <p:pic>
        <p:nvPicPr>
          <p:cNvPr id="5" name="Picture 4"/>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6649121" y="5396884"/>
            <a:ext cx="1287315" cy="347428"/>
          </a:xfrm>
          <a:prstGeom prst="rect">
            <a:avLst/>
          </a:prstGeom>
        </p:spPr>
      </p:pic>
      <p:pic>
        <p:nvPicPr>
          <p:cNvPr id="7" name="Picture 6"/>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6649120" y="5908122"/>
            <a:ext cx="2272914" cy="731430"/>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effectLst/>
        </p:spPr>
        <p:txBody>
          <a:bodyPr/>
          <a:lstStyle/>
          <a:p>
            <a:r>
              <a:rPr lang="en-US" dirty="0"/>
              <a:t>The Influence </a:t>
            </a:r>
            <a:r>
              <a:rPr lang="en-US" dirty="0" smtClean="0"/>
              <a:t>of G</a:t>
            </a:r>
            <a:r>
              <a:rPr lang="en-US" baseline="-25000" dirty="0" smtClean="0"/>
              <a:t>CS</a:t>
            </a:r>
            <a:r>
              <a:rPr lang="en-US" i="1" baseline="-25000" dirty="0" smtClean="0"/>
              <a:t> </a:t>
            </a:r>
            <a:r>
              <a:rPr lang="en-US" dirty="0" smtClean="0"/>
              <a:t>and </a:t>
            </a:r>
            <a:r>
              <a:rPr lang="en-US" i="1" dirty="0" err="1">
                <a:latin typeface="+mn-lt"/>
              </a:rPr>
              <a:t>G</a:t>
            </a:r>
            <a:r>
              <a:rPr lang="en-US" i="1" baseline="-25000" dirty="0" err="1"/>
              <a:t>Max</a:t>
            </a:r>
            <a:endParaRPr lang="en-US" i="1" baseline="-25000" dirty="0"/>
          </a:p>
        </p:txBody>
      </p:sp>
      <p:sp>
        <p:nvSpPr>
          <p:cNvPr id="129027" name="Rectangle 3"/>
          <p:cNvSpPr>
            <a:spLocks noGrp="1" noChangeArrowheads="1"/>
          </p:cNvSpPr>
          <p:nvPr>
            <p:ph idx="1"/>
          </p:nvPr>
        </p:nvSpPr>
        <p:spPr/>
        <p:txBody>
          <a:bodyPr/>
          <a:lstStyle/>
          <a:p>
            <a:r>
              <a:rPr lang="en-US" sz="2400" dirty="0"/>
              <a:t>The value of </a:t>
            </a:r>
            <a:r>
              <a:rPr lang="en-US" sz="2400" dirty="0"/>
              <a:t>G</a:t>
            </a:r>
            <a:r>
              <a:rPr lang="en-US" sz="2400" baseline="-25000" dirty="0"/>
              <a:t>CS </a:t>
            </a:r>
            <a:r>
              <a:rPr lang="en-US" sz="2400" baseline="-25000" dirty="0" smtClean="0"/>
              <a:t> </a:t>
            </a:r>
            <a:r>
              <a:rPr lang="en-US" sz="2400" dirty="0" smtClean="0"/>
              <a:t>determines </a:t>
            </a:r>
            <a:r>
              <a:rPr lang="en-US" sz="2400" dirty="0"/>
              <a:t>the head loss through the flocculator</a:t>
            </a:r>
          </a:p>
          <a:p>
            <a:r>
              <a:rPr lang="en-US" sz="2400" dirty="0"/>
              <a:t>Maximum size of the flocs is controlled by </a:t>
            </a:r>
            <a:r>
              <a:rPr lang="en-US" sz="2400" dirty="0"/>
              <a:t>G</a:t>
            </a:r>
            <a:r>
              <a:rPr lang="en-US" sz="2400" baseline="-25000" dirty="0"/>
              <a:t>CS</a:t>
            </a:r>
            <a:r>
              <a:rPr lang="en-US" sz="2400" dirty="0"/>
              <a:t> </a:t>
            </a:r>
            <a:endParaRPr lang="en-US" sz="2400" dirty="0"/>
          </a:p>
          <a:p>
            <a:r>
              <a:rPr lang="en-US" sz="2400" i="1" dirty="0" err="1" smtClean="0"/>
              <a:t>G</a:t>
            </a:r>
            <a:r>
              <a:rPr lang="en-US" sz="2400" i="1" baseline="-25000" dirty="0" err="1" smtClean="0"/>
              <a:t>Max</a:t>
            </a:r>
            <a:r>
              <a:rPr lang="en-US" sz="2400" dirty="0" smtClean="0"/>
              <a:t> </a:t>
            </a:r>
            <a:r>
              <a:rPr lang="en-US" sz="2400" dirty="0"/>
              <a:t>= 100 </a:t>
            </a:r>
            <a:r>
              <a:rPr lang="en-US" sz="2400" dirty="0" smtClean="0"/>
              <a:t>Hz </a:t>
            </a:r>
            <a:r>
              <a:rPr lang="en-US" sz="2400" dirty="0"/>
              <a:t>was the AguaClara standard (2011-2015)</a:t>
            </a:r>
          </a:p>
          <a:p>
            <a:r>
              <a:rPr lang="en-US" sz="2400" dirty="0"/>
              <a:t>Summer 2015 new designs have head loss of approximately 40 </a:t>
            </a:r>
            <a:r>
              <a:rPr lang="en-US" sz="2400" dirty="0" smtClean="0"/>
              <a:t>cm and thus </a:t>
            </a:r>
            <a:r>
              <a:rPr lang="en-US" sz="2400" dirty="0"/>
              <a:t>increased G</a:t>
            </a:r>
            <a:r>
              <a:rPr lang="en-US" sz="2400" baseline="-25000" dirty="0"/>
              <a:t>CS</a:t>
            </a:r>
            <a:endParaRPr lang="en-US" sz="2400" dirty="0"/>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a:t>
            </a:r>
            <a:r>
              <a:rPr lang="en-US" sz="2400" dirty="0" smtClean="0"/>
              <a:t>tested G</a:t>
            </a:r>
            <a:r>
              <a:rPr lang="en-US" sz="2400" baseline="-25000" dirty="0" smtClean="0"/>
              <a:t>CS </a:t>
            </a:r>
            <a:r>
              <a:rPr lang="en-US" sz="2400" dirty="0" smtClean="0"/>
              <a:t>values </a:t>
            </a:r>
            <a:r>
              <a:rPr lang="en-US" sz="2400" dirty="0"/>
              <a:t>as high as 340 Hz</a:t>
            </a: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199" y="1600200"/>
                <a:ext cx="5541667" cy="4525963"/>
              </a:xfrm>
            </p:spPr>
            <p:txBody>
              <a:bodyPr/>
              <a:lstStyle/>
              <a:p>
                <a:r>
                  <a:rPr lang="en-US" sz="2800" dirty="0"/>
                  <a:t>We need collisions and thus </a:t>
                </a:r>
                <a:r>
                  <a:rPr lang="en-US" sz="2800" dirty="0" err="1" smtClean="0"/>
                  <a:t>G</a:t>
                </a:r>
                <a:r>
                  <a:rPr lang="en-US" sz="2800" baseline="-25000" dirty="0" err="1" smtClean="0"/>
                  <a:t>CS</a:t>
                </a:r>
                <a:r>
                  <a:rPr lang="en-US" sz="2800" dirty="0" err="1" smtClean="0">
                    <a:latin typeface="Symbol" pitchFamily="18" charset="2"/>
                  </a:rPr>
                  <a:t>q</a:t>
                </a:r>
                <a:r>
                  <a:rPr lang="en-US" sz="2800" dirty="0" smtClean="0"/>
                  <a:t> </a:t>
                </a:r>
                <a:r>
                  <a:rPr lang="en-US" sz="2800" dirty="0"/>
                  <a:t>is a logical design specification</a:t>
                </a:r>
              </a:p>
              <a:p>
                <a:r>
                  <a:rPr lang="en-US" sz="2800" dirty="0"/>
                  <a:t>We need to specify energy use</a:t>
                </a:r>
              </a:p>
              <a:p>
                <a:pPr lvl="1"/>
                <a:r>
                  <a:rPr lang="en-US" sz="2400" dirty="0"/>
                  <a:t>Velocity gradient </a:t>
                </a:r>
                <a:r>
                  <a:rPr lang="en-US" sz="2400" dirty="0" smtClean="0"/>
                  <a:t>- </a:t>
                </a:r>
                <a:r>
                  <a:rPr lang="en-US" sz="2400" dirty="0"/>
                  <a:t>G</a:t>
                </a:r>
                <a:r>
                  <a:rPr lang="en-US" sz="2400" baseline="-25000" dirty="0"/>
                  <a:t>CS</a:t>
                </a:r>
                <a:r>
                  <a:rPr lang="en-US" sz="2400" dirty="0"/>
                  <a:t> </a:t>
                </a:r>
                <a:endParaRPr lang="en-US" sz="2400" dirty="0"/>
              </a:p>
              <a:p>
                <a:pPr lvl="1"/>
                <a:r>
                  <a:rPr lang="en-US" sz="2400" dirty="0"/>
                  <a:t>Energy dissipation rate -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endParaRPr lang="en-US" sz="2400" dirty="0"/>
              </a:p>
              <a:p>
                <a:pPr lvl="1"/>
                <a:r>
                  <a:rPr lang="en-US" sz="2400" b="1" dirty="0"/>
                  <a:t>Total head loss -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𝒉</m:t>
                        </m:r>
                      </m:e>
                      <m:sub>
                        <m:r>
                          <a:rPr lang="en-US" sz="2400" b="1" i="1">
                            <a:latin typeface="Cambria Math"/>
                          </a:rPr>
                          <m:t>𝑭𝒍𝒐𝒄</m:t>
                        </m:r>
                      </m:sub>
                    </m:sSub>
                  </m:oMath>
                </a14:m>
                <a:endParaRPr lang="en-US" sz="2400" b="1" dirty="0"/>
              </a:p>
              <a:p>
                <a:r>
                  <a:rPr lang="en-US" sz="2800" dirty="0"/>
                  <a:t>Or </a:t>
                </a:r>
                <a:r>
                  <a:rPr lang="en-US" sz="2800" dirty="0" smtClean="0"/>
                  <a:t>specify </a:t>
                </a:r>
                <a:r>
                  <a:rPr lang="en-US" sz="2800" dirty="0" smtClean="0">
                    <a:latin typeface="Symbol" pitchFamily="18" charset="2"/>
                  </a:rPr>
                  <a:t>q</a:t>
                </a:r>
                <a:endParaRPr lang="en-US" sz="2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199" y="1600200"/>
                <a:ext cx="5541667" cy="4525963"/>
              </a:xfrm>
              <a:blipFill>
                <a:blip r:embed="rId4"/>
                <a:stretch>
                  <a:fillRect l="-4290" t="-6604"/>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a:t>
            </a:r>
            <a:r>
              <a:rPr lang="en-US" sz="2400" dirty="0"/>
              <a:t>G</a:t>
            </a:r>
            <a:r>
              <a:rPr lang="en-US" sz="2400" baseline="-25000" dirty="0"/>
              <a:t>CS</a:t>
            </a:r>
            <a:r>
              <a:rPr lang="en-US" sz="2400" dirty="0" smtClean="0"/>
              <a:t> </a:t>
            </a:r>
            <a:r>
              <a:rPr lang="en-US" sz="2400" dirty="0"/>
              <a:t>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180114" y="4260501"/>
            <a:ext cx="1746466" cy="15061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165229" y="1943999"/>
            <a:ext cx="2750171"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3" name="Picture 2"/>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115773" y="3453493"/>
            <a:ext cx="1539657" cy="729599"/>
          </a:xfrm>
          <a:prstGeom prst="rect">
            <a:avLst/>
          </a:prstGeom>
        </p:spPr>
      </p:pic>
      <p:sp>
        <p:nvSpPr>
          <p:cNvPr id="9" name="TextBox 8"/>
          <p:cNvSpPr txBox="1"/>
          <p:nvPr/>
        </p:nvSpPr>
        <p:spPr>
          <a:xfrm>
            <a:off x="3309973" y="3309203"/>
            <a:ext cx="4682481" cy="954107"/>
          </a:xfrm>
          <a:prstGeom prst="rect">
            <a:avLst/>
          </a:prstGeom>
          <a:noFill/>
        </p:spPr>
        <p:txBody>
          <a:bodyPr wrap="square" rtlCol="0">
            <a:spAutoFit/>
          </a:bodyPr>
          <a:lstStyle/>
          <a:p>
            <a:r>
              <a:rPr lang="en-US" dirty="0"/>
              <a:t>Fluid strain is set by the energy dissipation rate and viscosity</a:t>
            </a:r>
          </a:p>
        </p:txBody>
      </p:sp>
      <p:pic>
        <p:nvPicPr>
          <p:cNvPr id="12" name="Picture 11"/>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53768" y="1727917"/>
            <a:ext cx="1559771" cy="667429"/>
          </a:xfrm>
          <a:prstGeom prst="rect">
            <a:avLst/>
          </a:prstGeom>
        </p:spPr>
      </p:pic>
      <p:sp>
        <p:nvSpPr>
          <p:cNvPr id="15" name="TextBox 14"/>
          <p:cNvSpPr txBox="1"/>
          <p:nvPr/>
        </p:nvSpPr>
        <p:spPr>
          <a:xfrm>
            <a:off x="199910" y="5803829"/>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p:sp>
        <p:nvSpPr>
          <p:cNvPr id="3" name="Content Placeholder 2"/>
          <p:cNvSpPr>
            <a:spLocks noGrp="1"/>
          </p:cNvSpPr>
          <p:nvPr>
            <p:ph idx="1"/>
          </p:nvPr>
        </p:nvSpPr>
        <p:spPr>
          <a:xfrm>
            <a:off x="457200" y="1600200"/>
            <a:ext cx="7218985" cy="4525963"/>
          </a:xfrm>
        </p:spPr>
        <p:txBody>
          <a:bodyPr/>
          <a:lstStyle/>
          <a:p>
            <a:r>
              <a:rPr lang="en-US" sz="2800" dirty="0"/>
              <a:t>Head loss is independent of temperature</a:t>
            </a:r>
          </a:p>
          <a:p>
            <a:r>
              <a:rPr lang="en-US" sz="2800" dirty="0"/>
              <a:t>Velocity gradient is f(temperature)</a:t>
            </a:r>
          </a:p>
          <a:p>
            <a:r>
              <a:rPr lang="en-US" sz="2800" dirty="0"/>
              <a:t>Start with </a:t>
            </a:r>
            <a:r>
              <a:rPr lang="en-US" sz="2800" dirty="0"/>
              <a:t>(</a:t>
            </a:r>
            <a:r>
              <a:rPr lang="en-US" sz="2800" dirty="0" smtClean="0"/>
              <a:t>G</a:t>
            </a:r>
            <a:r>
              <a:rPr lang="en-US" sz="2800" baseline="-25000" dirty="0" smtClean="0"/>
              <a:t>CS,</a:t>
            </a:r>
            <a:r>
              <a:rPr lang="en-US" sz="2800" dirty="0"/>
              <a:t> </a:t>
            </a:r>
            <a:r>
              <a:rPr lang="en-US" sz="2800" dirty="0" err="1" smtClean="0"/>
              <a:t>G</a:t>
            </a:r>
            <a:r>
              <a:rPr lang="en-US" sz="2800" baseline="-25000" dirty="0" err="1" smtClean="0"/>
              <a:t>CS</a:t>
            </a:r>
            <a:r>
              <a:rPr lang="en-US" sz="2800" dirty="0" err="1" smtClean="0">
                <a:latin typeface="Symbol" pitchFamily="18" charset="2"/>
              </a:rPr>
              <a:t>q</a:t>
            </a:r>
            <a:r>
              <a:rPr lang="en-US" sz="2800" dirty="0"/>
              <a:t>) and </a:t>
            </a:r>
            <a:r>
              <a:rPr lang="en-US" sz="2800" dirty="0" smtClean="0"/>
              <a:t>cold </a:t>
            </a:r>
            <a:r>
              <a:rPr lang="en-US" sz="2800" dirty="0"/>
              <a:t>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r>
              <a:rPr lang="en-US" sz="2800" dirty="0" err="1"/>
              <a:t>G</a:t>
            </a:r>
            <a:r>
              <a:rPr lang="en-US" sz="2800" baseline="-25000" dirty="0" err="1"/>
              <a:t>CS</a:t>
            </a:r>
            <a:r>
              <a:rPr lang="en-US" sz="2800" dirty="0" err="1">
                <a:latin typeface="Symbol" pitchFamily="18" charset="2"/>
              </a:rPr>
              <a:t>q</a:t>
            </a:r>
            <a:r>
              <a:rPr lang="en-US" sz="2800" dirty="0" smtClean="0"/>
              <a:t>) </a:t>
            </a:r>
            <a:r>
              <a:rPr lang="en-US" sz="2800" dirty="0"/>
              <a:t>and </a:t>
            </a:r>
            <a:r>
              <a:rPr lang="en-US" sz="2800" dirty="0" smtClean="0"/>
              <a:t>cold </a:t>
            </a:r>
            <a:r>
              <a:rPr lang="en-US" sz="2800" dirty="0"/>
              <a:t>temperature</a:t>
            </a:r>
          </a:p>
          <a:p>
            <a:pPr lvl="1"/>
            <a:r>
              <a:rPr lang="en-US" sz="2400" dirty="0"/>
              <a:t>Calculate </a:t>
            </a:r>
            <a:r>
              <a:rPr lang="en-US" sz="2400" dirty="0" err="1"/>
              <a:t>G</a:t>
            </a:r>
            <a:r>
              <a:rPr lang="en-US" sz="2400" baseline="-25000" dirty="0" err="1"/>
              <a:t>CS</a:t>
            </a:r>
            <a:r>
              <a:rPr lang="en-US" sz="2400" dirty="0" err="1">
                <a:latin typeface="Symbol" pitchFamily="18" charset="2"/>
              </a:rPr>
              <a:t>q</a:t>
            </a:r>
            <a:r>
              <a:rPr lang="en-US" sz="2400" dirty="0">
                <a:latin typeface="Symbol" pitchFamily="18" charset="2"/>
              </a:rPr>
              <a:t> </a:t>
            </a:r>
            <a:endParaRPr lang="en-US" sz="2400" dirty="0" smtClean="0">
              <a:latin typeface="Symbol" pitchFamily="18" charset="2"/>
            </a:endParaRPr>
          </a:p>
          <a:p>
            <a:pPr lvl="1"/>
            <a:r>
              <a:rPr lang="en-US" sz="2400" dirty="0" smtClean="0"/>
              <a:t>Calculate </a:t>
            </a:r>
            <a:r>
              <a:rPr lang="en-US" sz="2400" dirty="0">
                <a:latin typeface="Symbol" pitchFamily="18" charset="2"/>
              </a:rPr>
              <a:t>q</a:t>
            </a:r>
            <a:endParaRPr lang="en-US" sz="2400" dirty="0"/>
          </a:p>
          <a:p>
            <a:r>
              <a:rPr lang="en-US" sz="2800" dirty="0"/>
              <a:t>G</a:t>
            </a:r>
            <a:r>
              <a:rPr lang="en-US" sz="2800" baseline="-25000" dirty="0"/>
              <a:t>CS</a:t>
            </a:r>
            <a:r>
              <a:rPr lang="en-US" sz="2800" dirty="0" smtClean="0"/>
              <a:t>(and </a:t>
            </a:r>
            <a:r>
              <a:rPr lang="en-US" sz="2800" dirty="0"/>
              <a:t>hence </a:t>
            </a:r>
            <a:r>
              <a:rPr lang="en-US" sz="2800" dirty="0" err="1"/>
              <a:t>G</a:t>
            </a:r>
            <a:r>
              <a:rPr lang="en-US" sz="2800" baseline="-25000" dirty="0" err="1"/>
              <a:t>CS</a:t>
            </a:r>
            <a:r>
              <a:rPr lang="en-US" sz="2800" dirty="0" err="1">
                <a:latin typeface="Symbol" pitchFamily="18" charset="2"/>
              </a:rPr>
              <a:t>q</a:t>
            </a:r>
            <a:r>
              <a:rPr lang="en-US" sz="2800" dirty="0" smtClean="0"/>
              <a:t>) </a:t>
            </a:r>
            <a:r>
              <a:rPr lang="en-US" sz="2800" dirty="0"/>
              <a:t>will increase when the flocculator is operated at warmer temperatures due to decrease in viscosity</a:t>
            </a:r>
          </a:p>
          <a:p>
            <a:pPr lvl="1"/>
            <a:endParaRPr lang="en-US" sz="2400" dirty="0"/>
          </a:p>
          <a:p>
            <a:pPr lvl="1"/>
            <a:endParaRPr lang="en-US" sz="2400" dirty="0"/>
          </a:p>
        </p:txBody>
      </p:sp>
      <p:sp>
        <p:nvSpPr>
          <p:cNvPr id="8" name="TextBox 7"/>
          <p:cNvSpPr txBox="1"/>
          <p:nvPr/>
        </p:nvSpPr>
        <p:spPr>
          <a:xfrm>
            <a:off x="80920" y="4644828"/>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1"/>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9" name="Picture 8"/>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7080977" y="3436067"/>
            <a:ext cx="1942975" cy="508329"/>
          </a:xfrm>
          <a:prstGeom prst="rect">
            <a:avLst/>
          </a:prstGeom>
        </p:spPr>
      </p:pic>
      <p:pic>
        <p:nvPicPr>
          <p:cNvPr id="4" name="Picture 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516577" y="2390836"/>
            <a:ext cx="1127569" cy="449450"/>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380626" y="4312860"/>
            <a:ext cx="1595714" cy="497603"/>
          </a:xfrm>
          <a:prstGeom prst="rect">
            <a:avLst/>
          </a:prstGeom>
        </p:spPr>
      </p:pic>
      <p:pic>
        <p:nvPicPr>
          <p:cNvPr id="16" name="Picture 15"/>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222759" y="5853636"/>
            <a:ext cx="1778286" cy="607999"/>
          </a:xfrm>
          <a:prstGeom prst="rect">
            <a:avLst/>
          </a:prstGeom>
        </p:spPr>
      </p:pic>
      <p:sp>
        <p:nvSpPr>
          <p:cNvPr id="23" name="Rectangle 22"/>
          <p:cNvSpPr/>
          <p:nvPr/>
        </p:nvSpPr>
        <p:spPr>
          <a:xfrm>
            <a:off x="0" y="4007894"/>
            <a:ext cx="9144000"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506644" y="2926779"/>
            <a:ext cx="1023941" cy="518984"/>
          </a:xfrm>
          <a:prstGeom prst="rect">
            <a:avLst/>
          </a:prstGeom>
        </p:spPr>
      </p:pic>
      <p:pic>
        <p:nvPicPr>
          <p:cNvPr id="18" name="Picture 17"/>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506644" y="1658750"/>
            <a:ext cx="1093908" cy="573548"/>
          </a:xfrm>
          <a:prstGeom prst="rect">
            <a:avLst/>
          </a:prstGeom>
        </p:spPr>
      </p:pic>
      <p:pic>
        <p:nvPicPr>
          <p:cNvPr id="14" name="Picture 13"/>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7380626" y="4912358"/>
            <a:ext cx="887010" cy="449581"/>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1" descr="50 Lps 2 bays-Model top"/>
            <p:cNvPicPr>
              <a:picLocks noChangeAspect="1" noChangeArrowheads="1"/>
            </p:cNvPicPr>
            <p:nvPr/>
          </p:nvPicPr>
          <p:blipFill>
            <a:blip r:embed="rId10"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1"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p:cNvSpPr txBox="1"/>
              <p:nvPr/>
            </p:nvSpPr>
            <p:spPr>
              <a:xfrm>
                <a:off x="3341464" y="4357427"/>
                <a:ext cx="5748158"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oMath>
                </a14:m>
                <a:r>
                  <a:rPr lang="en-US" sz="2000" dirty="0"/>
                  <a:t> is height of one expansion zone. Could be the depth of </a:t>
                </a:r>
                <a:r>
                  <a:rPr lang="en-US" sz="2000" dirty="0" smtClean="0"/>
                  <a:t>water at the end of the flocculator </a:t>
                </a:r>
                <a:r>
                  <a:rPr lang="en-US" sz="2000" dirty="0"/>
                  <a:t>if the only expansion is from the 180 degree bend</a:t>
                </a:r>
              </a:p>
            </p:txBody>
          </p:sp>
        </mc:Choice>
        <mc:Fallback>
          <p:sp>
            <p:nvSpPr>
              <p:cNvPr id="12" name="TextBox 11"/>
              <p:cNvSpPr txBox="1">
                <a:spLocks noRot="1" noChangeAspect="1" noMove="1" noResize="1" noEditPoints="1" noAdjustHandles="1" noChangeArrowheads="1" noChangeShapeType="1" noTextEdit="1"/>
              </p:cNvSpPr>
              <p:nvPr/>
            </p:nvSpPr>
            <p:spPr>
              <a:xfrm>
                <a:off x="3341464" y="4357427"/>
                <a:ext cx="5748158" cy="1015663"/>
              </a:xfrm>
              <a:prstGeom prst="rect">
                <a:avLst/>
              </a:prstGeom>
              <a:blipFill>
                <a:blip r:embed="rId12"/>
                <a:stretch>
                  <a:fillRect l="-1060" t="-3614" b="-10241"/>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2" name="Picture 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3385572" y="1838419"/>
            <a:ext cx="1287315" cy="347428"/>
          </a:xfrm>
          <a:prstGeom prst="rect">
            <a:avLst/>
          </a:prstGeom>
        </p:spPr>
      </p:pic>
      <p:pic>
        <p:nvPicPr>
          <p:cNvPr id="9" name="Picture 8"/>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371509" y="1933063"/>
            <a:ext cx="1326492"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5"/>
          <a:stretch>
            <a:fillRect/>
          </a:stretch>
        </p:blipFill>
        <p:spPr>
          <a:xfrm>
            <a:off x="3472785" y="2456713"/>
            <a:ext cx="965485" cy="630857"/>
          </a:xfrm>
          <a:prstGeom prst="rect">
            <a:avLst/>
          </a:prstGeom>
        </p:spPr>
      </p:pic>
      <p:pic>
        <p:nvPicPr>
          <p:cNvPr id="11" name="Picture 10"/>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403630" y="2890169"/>
            <a:ext cx="1659125"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17"/>
          <a:stretch>
            <a:fillRect/>
          </a:stretch>
        </p:blipFill>
        <p:spPr>
          <a:xfrm>
            <a:off x="3634136" y="3430516"/>
            <a:ext cx="1203200" cy="634515"/>
          </a:xfrm>
          <a:prstGeom prst="rect">
            <a:avLst/>
          </a:prstGeom>
        </p:spPr>
      </p:pic>
      <p:pic>
        <p:nvPicPr>
          <p:cNvPr id="14" name="Picture 13"/>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469621" y="3862714"/>
            <a:ext cx="2461353" cy="657970"/>
          </a:xfrm>
          <a:prstGeom prst="rect">
            <a:avLst/>
          </a:prstGeom>
          <a:ln w="28575">
            <a:solidFill>
              <a:schemeClr val="bg2"/>
            </a:solidFill>
          </a:ln>
        </p:spPr>
      </p:pic>
      <p:pic>
        <p:nvPicPr>
          <p:cNvPr id="15" name="Picture 14"/>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469621" y="4786276"/>
            <a:ext cx="2554689" cy="703526"/>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p:cNvSpPr txBox="1"/>
              <p:nvPr/>
            </p:nvSpPr>
            <p:spPr>
              <a:xfrm>
                <a:off x="4160107" y="3737821"/>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p:sp>
            <p:nvSpPr>
              <p:cNvPr id="8" name="TextBox 7"/>
              <p:cNvSpPr txBox="1">
                <a:spLocks noRot="1" noChangeAspect="1" noMove="1" noResize="1" noEditPoints="1" noAdjustHandles="1" noChangeArrowheads="1" noChangeShapeType="1" noTextEdit="1"/>
              </p:cNvSpPr>
              <p:nvPr/>
            </p:nvSpPr>
            <p:spPr>
              <a:xfrm>
                <a:off x="4160107" y="3737821"/>
                <a:ext cx="4983893" cy="1200329"/>
              </a:xfrm>
              <a:prstGeom prst="rect">
                <a:avLst/>
              </a:prstGeom>
              <a:blipFill>
                <a:blip r:embed="rId8"/>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12" name="Picture 11"/>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63794" y="1709885"/>
            <a:ext cx="2982400" cy="797256"/>
          </a:xfrm>
          <a:prstGeom prst="rect">
            <a:avLst/>
          </a:prstGeom>
        </p:spPr>
      </p:pic>
      <p:pic>
        <p:nvPicPr>
          <p:cNvPr id="13" name="Picture 12"/>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569158" y="2734904"/>
            <a:ext cx="2602148" cy="724293"/>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1"/>
          <a:stretch>
            <a:fillRect/>
          </a:stretch>
        </p:blipFill>
        <p:spPr>
          <a:xfrm>
            <a:off x="4020655" y="2710813"/>
            <a:ext cx="1250743" cy="667428"/>
          </a:xfrm>
          <a:prstGeom prst="rect">
            <a:avLst/>
          </a:prstGeom>
        </p:spPr>
      </p:pic>
      <p:pic>
        <p:nvPicPr>
          <p:cNvPr id="19" name="Picture 18"/>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01799" y="4428551"/>
            <a:ext cx="3884199" cy="797816"/>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3"/>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smtClean="0"/>
              <a:t>Design for energy efficiency</a:t>
            </a:r>
            <a:endParaRPr lang="en-US" sz="2400" dirty="0"/>
          </a:p>
          <a:p>
            <a:r>
              <a:rPr lang="en-US" sz="2800" dirty="0"/>
              <a:t>Flocculator </a:t>
            </a:r>
            <a:r>
              <a:rPr lang="en-US" sz="2800" dirty="0" smtClean="0"/>
              <a:t>Design (top-down, bottom-up)</a:t>
            </a:r>
            <a:endParaRPr lang="en-US" sz="2800" dirty="0"/>
          </a:p>
          <a:p>
            <a:pPr lvl="1"/>
            <a:r>
              <a:rPr lang="en-US" sz="2400" dirty="0"/>
              <a:t>Head loss, collision potential, residence time</a:t>
            </a:r>
          </a:p>
          <a:p>
            <a:pPr lvl="1"/>
            <a:r>
              <a:rPr lang="en-US" sz="2400" dirty="0"/>
              <a:t>Geometry of a baffle space to obtain desired energy dissipation </a:t>
            </a:r>
            <a:r>
              <a:rPr lang="en-US" sz="2400" dirty="0" smtClean="0"/>
              <a:t>rate</a:t>
            </a:r>
          </a:p>
          <a:p>
            <a:r>
              <a:rPr lang="en-US" sz="2800" dirty="0" smtClean="0"/>
              <a:t>Reflections</a:t>
            </a:r>
            <a:endParaRPr lang="en-US" sz="2800" dirty="0"/>
          </a:p>
          <a:p>
            <a:pPr lvl="1"/>
            <a:endParaRPr lang="en-US" sz="2400" dirty="0"/>
          </a:p>
          <a:p>
            <a:pPr lvl="1"/>
            <a:endParaRPr lang="en-US" sz="2400" dirty="0"/>
          </a:p>
        </p:txBody>
      </p:sp>
      <p:pic>
        <p:nvPicPr>
          <p:cNvPr id="35" name="Picture 59"/>
          <p:cNvPicPr>
            <a:picLocks noChangeAspect="1" noChangeArrowheads="1"/>
          </p:cNvPicPr>
          <p:nvPr/>
        </p:nvPicPr>
        <p:blipFill>
          <a:blip r:embed="rId3"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a:t>
            </a:r>
            <a:r>
              <a:rPr lang="en-US" dirty="0"/>
              <a:t>i</a:t>
            </a:r>
            <a:r>
              <a:rPr lang="en-US" dirty="0" smtClean="0"/>
              <a:t>n </a:t>
            </a:r>
            <a:r>
              <a:rPr lang="en-US" dirty="0"/>
              <a:t>western Honduras</a:t>
            </a:r>
          </a:p>
        </p:txBody>
      </p:sp>
      <p:sp>
        <p:nvSpPr>
          <p:cNvPr id="100354" name="Rectangle 2"/>
          <p:cNvSpPr>
            <a:spLocks noGrp="1" noChangeArrowheads="1"/>
          </p:cNvSpPr>
          <p:nvPr>
            <p:ph type="title"/>
          </p:nvPr>
        </p:nvSpPr>
        <p:spPr/>
        <p:txBody>
          <a:bodyPr/>
          <a:lstStyle/>
          <a:p>
            <a:r>
              <a:rPr lang="en-US" dirty="0"/>
              <a:t>Meet the target </a:t>
            </a:r>
            <a:r>
              <a:rPr lang="en-US" dirty="0"/>
              <a:t>H</a:t>
            </a:r>
            <a:r>
              <a:rPr lang="en-US" baseline="-25000" dirty="0"/>
              <a:t>e</a:t>
            </a:r>
            <a:r>
              <a:rPr lang="en-US" dirty="0"/>
              <a:t>/S </a:t>
            </a:r>
            <a:r>
              <a:rPr lang="en-US" dirty="0"/>
              <a:t>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13" name="Picture 12"/>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15444" y="3050669"/>
            <a:ext cx="4317324"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82114" y="1797009"/>
            <a:ext cx="2705987"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a:t>
                </a:r>
                <a:r>
                  <a:rPr lang="en-US" sz="3600" dirty="0" smtClean="0"/>
                  <a:t>or G</a:t>
                </a:r>
                <a:r>
                  <a:rPr lang="en-US" sz="3600" baseline="-25000" dirty="0" smtClean="0"/>
                  <a:t>CS</a:t>
                </a:r>
                <a:r>
                  <a:rPr lang="en-US" sz="3600" dirty="0" smtClean="0"/>
                  <a:t>) </a:t>
                </a:r>
                <a:r>
                  <a:rPr lang="en-US" sz="3600" dirty="0"/>
                  <a:t>and </a:t>
                </a:r>
                <a:r>
                  <a:rPr lang="en-US" sz="3600" dirty="0" err="1"/>
                  <a:t>G</a:t>
                </a:r>
                <a:r>
                  <a:rPr lang="en-US" sz="3600" baseline="-25000" dirty="0" err="1"/>
                  <a:t>CS</a:t>
                </a:r>
                <a:r>
                  <a:rPr lang="en-US" sz="3600" dirty="0" err="1" smtClean="0">
                    <a:latin typeface="Symbol" pitchFamily="18" charset="2"/>
                  </a:rPr>
                  <a:t>q</a:t>
                </a:r>
                <a:endParaRPr lang="en-US" dirty="0">
                  <a:latin typeface="Symbol" pitchFamily="18" charset="2"/>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18717" b="-283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a:t>
                </a:r>
                <a:r>
                  <a:rPr lang="en-US" dirty="0" smtClean="0"/>
                  <a:t>target </a:t>
                </a:r>
                <a:r>
                  <a:rPr lang="en-US" dirty="0" smtClean="0"/>
                  <a:t>G</a:t>
                </a:r>
                <a:r>
                  <a:rPr lang="en-US" baseline="-25000" dirty="0" smtClean="0"/>
                  <a:t>CS</a:t>
                </a:r>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407" t="-7682" r="-1778" b="-16577"/>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dirty="0" err="1" smtClean="0"/>
                  <a:t>G</a:t>
                </a:r>
                <a:r>
                  <a:rPr lang="en-US" baseline="-25000" dirty="0" err="1" smtClean="0"/>
                  <a:t>CS</a:t>
                </a:r>
                <a:r>
                  <a:rPr lang="en-US" dirty="0" err="1" smtClean="0">
                    <a:latin typeface="Symbol" pitchFamily="18" charset="2"/>
                  </a:rPr>
                  <a:t>q</a:t>
                </a:r>
                <a:endParaRPr lang="en-US" dirty="0">
                  <a:latin typeface="Symbol" pitchFamily="18" charset="2"/>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002979" y="1601650"/>
            <a:ext cx="1599999" cy="621714"/>
          </a:xfrm>
          <a:prstGeom prst="rect">
            <a:avLst/>
          </a:prstGeom>
        </p:spPr>
      </p:pic>
      <p:pic>
        <p:nvPicPr>
          <p:cNvPr id="6" name="Picture 5"/>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928706" y="1646497"/>
            <a:ext cx="1112381" cy="563809"/>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5832156" y="2295057"/>
            <a:ext cx="3293120" cy="676408"/>
          </a:xfrm>
          <a:prstGeom prst="rect">
            <a:avLst/>
          </a:prstGeom>
        </p:spPr>
      </p:pic>
      <p:pic>
        <p:nvPicPr>
          <p:cNvPr id="15" name="Picture 14"/>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832156" y="3894922"/>
            <a:ext cx="3276969" cy="701306"/>
          </a:xfrm>
          <a:prstGeom prst="rect">
            <a:avLst/>
          </a:prstGeom>
        </p:spPr>
      </p:pic>
      <p:pic>
        <p:nvPicPr>
          <p:cNvPr id="16" name="Picture 1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442997" y="5286360"/>
            <a:ext cx="2523428" cy="707048"/>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738610" y="4662945"/>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a:t>
            </a:r>
            <a:r>
              <a:rPr lang="en-US" sz="4000" dirty="0" smtClean="0"/>
              <a:t>(bottom-up </a:t>
            </a:r>
            <a:r>
              <a:rPr lang="en-US" sz="4000" dirty="0"/>
              <a:t>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25226" y="1603368"/>
            <a:ext cx="1467551"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10" name="Picture 9"/>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54488" y="3320870"/>
            <a:ext cx="1348166" cy="570714"/>
          </a:xfrm>
          <a:prstGeom prst="rect">
            <a:avLst/>
          </a:prstGeom>
        </p:spPr>
      </p:pic>
      <p:pic>
        <p:nvPicPr>
          <p:cNvPr id="12" name="Picture 11"/>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4847" y="4027474"/>
            <a:ext cx="2617713" cy="726495"/>
          </a:xfrm>
          <a:prstGeom prst="rect">
            <a:avLst/>
          </a:prstGeom>
        </p:spPr>
      </p:pic>
      <p:pic>
        <p:nvPicPr>
          <p:cNvPr id="13" name="Picture 12"/>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53078" y="4905635"/>
            <a:ext cx="2029528" cy="580904"/>
          </a:xfrm>
          <a:prstGeom prst="rect">
            <a:avLst/>
          </a:prstGeom>
        </p:spPr>
      </p:pic>
      <p:pic>
        <p:nvPicPr>
          <p:cNvPr id="15" name="Picture 14"/>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156736" y="5830030"/>
            <a:ext cx="2026617"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head loss and water levels</a:t>
            </a:r>
            <a:endParaRPr lang="en-US" dirty="0"/>
          </a:p>
        </p:txBody>
      </p:sp>
      <p:sp>
        <p:nvSpPr>
          <p:cNvPr id="3" name="Content Placeholder 2"/>
          <p:cNvSpPr>
            <a:spLocks noGrp="1"/>
          </p:cNvSpPr>
          <p:nvPr>
            <p:ph idx="1"/>
          </p:nvPr>
        </p:nvSpPr>
        <p:spPr/>
        <p:txBody>
          <a:bodyPr/>
          <a:lstStyle/>
          <a:p>
            <a:r>
              <a:rPr lang="en-US" dirty="0" smtClean="0"/>
              <a:t>Downstream head loss set by </a:t>
            </a:r>
            <a:r>
              <a:rPr lang="en-US" dirty="0" err="1" smtClean="0"/>
              <a:t>sed</a:t>
            </a:r>
            <a:r>
              <a:rPr lang="en-US" dirty="0" smtClean="0"/>
              <a:t> tank</a:t>
            </a:r>
          </a:p>
          <a:p>
            <a:r>
              <a:rPr lang="en-US" dirty="0" smtClean="0"/>
              <a:t>Upstream depth set by head loss through the flocculator</a:t>
            </a:r>
          </a:p>
          <a:p>
            <a:r>
              <a:rPr lang="en-US" dirty="0" smtClean="0"/>
              <a:t>We design based on the depth set by the </a:t>
            </a:r>
            <a:r>
              <a:rPr lang="en-US" dirty="0" err="1" smtClean="0"/>
              <a:t>sed</a:t>
            </a:r>
            <a:r>
              <a:rPr lang="en-US" dirty="0" smtClean="0"/>
              <a:t> tank (ignore the effect of head loss that increases the water depth and retention time)</a:t>
            </a:r>
          </a:p>
          <a:p>
            <a:r>
              <a:rPr lang="en-US" dirty="0" smtClean="0"/>
              <a:t>We get a slightly conservative design (more collision potential than specified)</a:t>
            </a:r>
          </a:p>
          <a:p>
            <a:endParaRPr lang="en-US" dirty="0"/>
          </a:p>
        </p:txBody>
      </p:sp>
    </p:spTree>
    <p:extLst>
      <p:ext uri="{BB962C8B-B14F-4D97-AF65-F5344CB8AC3E}">
        <p14:creationId xmlns:p14="http://schemas.microsoft.com/office/powerpoint/2010/main" val="65595902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Flocculator elevations (as if it were one long channel)</a:t>
            </a:r>
            <a:endParaRPr lang="en-US" dirty="0"/>
          </a:p>
        </p:txBody>
      </p:sp>
      <p:grpSp>
        <p:nvGrpSpPr>
          <p:cNvPr id="42" name="Group 41"/>
          <p:cNvGrpSpPr/>
          <p:nvPr/>
        </p:nvGrpSpPr>
        <p:grpSpPr>
          <a:xfrm>
            <a:off x="150724" y="1818752"/>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50725" y="1818752"/>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93818" y="1969503"/>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061578" y="1969503"/>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329338" y="1969503"/>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597098" y="1969503"/>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6097623" y="2568266"/>
            <a:ext cx="3128100" cy="400110"/>
          </a:xfrm>
          <a:prstGeom prst="rect">
            <a:avLst/>
          </a:prstGeom>
          <a:noFill/>
        </p:spPr>
        <p:txBody>
          <a:bodyPr wrap="none" rtlCol="0">
            <a:spAutoFit/>
          </a:bodyPr>
          <a:lstStyle/>
          <a:p>
            <a:r>
              <a:rPr lang="en-US" sz="2000" dirty="0" smtClean="0"/>
              <a:t>Water depth of </a:t>
            </a:r>
            <a:r>
              <a:rPr lang="en-US" sz="2000" dirty="0" err="1" smtClean="0"/>
              <a:t>sed</a:t>
            </a:r>
            <a:r>
              <a:rPr lang="en-US" sz="2000" dirty="0" smtClean="0"/>
              <a:t> tank </a:t>
            </a:r>
            <a:r>
              <a:rPr lang="en-US" sz="2000" dirty="0"/>
              <a:t>inlet</a:t>
            </a:r>
          </a:p>
        </p:txBody>
      </p:sp>
      <p:sp>
        <p:nvSpPr>
          <p:cNvPr id="45" name="TextBox 44"/>
          <p:cNvSpPr txBox="1"/>
          <p:nvPr/>
        </p:nvSpPr>
        <p:spPr>
          <a:xfrm>
            <a:off x="6234172" y="2193927"/>
            <a:ext cx="2359941" cy="400110"/>
          </a:xfrm>
          <a:prstGeom prst="rect">
            <a:avLst/>
          </a:prstGeom>
          <a:noFill/>
        </p:spPr>
        <p:txBody>
          <a:bodyPr wrap="none" rtlCol="0">
            <a:spAutoFit/>
          </a:bodyPr>
          <a:lstStyle/>
          <a:p>
            <a:r>
              <a:rPr lang="en-US" sz="2000" dirty="0" smtClean="0"/>
              <a:t>Flocculator head loss</a:t>
            </a:r>
            <a:endParaRPr lang="en-US" sz="2000" dirty="0"/>
          </a:p>
        </p:txBody>
      </p:sp>
      <p:sp>
        <p:nvSpPr>
          <p:cNvPr id="46" name="Right Brace 45"/>
          <p:cNvSpPr/>
          <p:nvPr/>
        </p:nvSpPr>
        <p:spPr>
          <a:xfrm>
            <a:off x="6005719" y="1818752"/>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6225011" y="1745174"/>
            <a:ext cx="1223412" cy="400110"/>
          </a:xfrm>
          <a:prstGeom prst="rect">
            <a:avLst/>
          </a:prstGeom>
          <a:noFill/>
        </p:spPr>
        <p:txBody>
          <a:bodyPr wrap="none" rtlCol="0">
            <a:spAutoFit/>
          </a:bodyPr>
          <a:lstStyle/>
          <a:p>
            <a:r>
              <a:rPr lang="en-US" sz="2000" dirty="0" smtClean="0"/>
              <a:t>Freeboard</a:t>
            </a:r>
            <a:endParaRPr lang="en-US" sz="2000" dirty="0"/>
          </a:p>
        </p:txBody>
      </p:sp>
      <p:sp>
        <p:nvSpPr>
          <p:cNvPr id="48" name="Right Brace 47"/>
          <p:cNvSpPr/>
          <p:nvPr/>
        </p:nvSpPr>
        <p:spPr>
          <a:xfrm>
            <a:off x="5999794" y="2084347"/>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6018432" y="2778369"/>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266669" y="4362209"/>
            <a:ext cx="786104" cy="400110"/>
          </a:xfrm>
          <a:prstGeom prst="rect">
            <a:avLst/>
          </a:prstGeom>
          <a:noFill/>
        </p:spPr>
        <p:txBody>
          <a:bodyPr wrap="square" rtlCol="0">
            <a:spAutoFit/>
          </a:bodyPr>
          <a:lstStyle/>
          <a:p>
            <a:r>
              <a:rPr lang="en-US" sz="2000" dirty="0" err="1" smtClean="0"/>
              <a:t>H</a:t>
            </a:r>
            <a:r>
              <a:rPr lang="en-US" sz="2000" baseline="-25000" dirty="0" err="1" smtClean="0"/>
              <a:t>Floc</a:t>
            </a:r>
            <a:endParaRPr lang="en-US" sz="2000" dirty="0"/>
          </a:p>
        </p:txBody>
      </p:sp>
      <p:sp>
        <p:nvSpPr>
          <p:cNvPr id="53" name="TextBox 52"/>
          <p:cNvSpPr txBox="1"/>
          <p:nvPr/>
        </p:nvSpPr>
        <p:spPr>
          <a:xfrm rot="16200000">
            <a:off x="2197363" y="4486121"/>
            <a:ext cx="647934" cy="400110"/>
          </a:xfrm>
          <a:prstGeom prst="rect">
            <a:avLst/>
          </a:prstGeom>
          <a:noFill/>
        </p:spPr>
        <p:txBody>
          <a:bodyPr wrap="none" rtlCol="0">
            <a:spAutoFit/>
          </a:bodyPr>
          <a:lstStyle/>
          <a:p>
            <a:r>
              <a:rPr lang="en-US" sz="2000" dirty="0" smtClean="0"/>
              <a:t>0.4S</a:t>
            </a:r>
            <a:endParaRPr lang="en-US" sz="2000" dirty="0"/>
          </a:p>
        </p:txBody>
      </p:sp>
      <p:grpSp>
        <p:nvGrpSpPr>
          <p:cNvPr id="62" name="Group 61"/>
          <p:cNvGrpSpPr/>
          <p:nvPr/>
        </p:nvGrpSpPr>
        <p:grpSpPr>
          <a:xfrm>
            <a:off x="-173006" y="4274670"/>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6360959" y="5121793"/>
            <a:ext cx="2095543" cy="696686"/>
          </a:xfrm>
          <a:prstGeom prst="rect">
            <a:avLst/>
          </a:prstGeom>
        </p:spPr>
      </p:pic>
      <p:sp>
        <p:nvSpPr>
          <p:cNvPr id="64" name="TextBox 63"/>
          <p:cNvSpPr txBox="1"/>
          <p:nvPr/>
        </p:nvSpPr>
        <p:spPr>
          <a:xfrm>
            <a:off x="1907864" y="5964332"/>
            <a:ext cx="327334" cy="400110"/>
          </a:xfrm>
          <a:prstGeom prst="rect">
            <a:avLst/>
          </a:prstGeom>
          <a:noFill/>
        </p:spPr>
        <p:txBody>
          <a:bodyPr wrap="none" rtlCol="0">
            <a:spAutoFit/>
          </a:bodyPr>
          <a:lstStyle/>
          <a:p>
            <a:r>
              <a:rPr lang="en-US" sz="2000" dirty="0" smtClean="0"/>
              <a:t>S</a:t>
            </a:r>
            <a:endParaRPr lang="en-US" sz="2000" dirty="0"/>
          </a:p>
        </p:txBody>
      </p:sp>
      <p:sp>
        <p:nvSpPr>
          <p:cNvPr id="65" name="TextBox 64"/>
          <p:cNvSpPr txBox="1"/>
          <p:nvPr/>
        </p:nvSpPr>
        <p:spPr>
          <a:xfrm>
            <a:off x="2204457" y="5470136"/>
            <a:ext cx="327334" cy="400110"/>
          </a:xfrm>
          <a:prstGeom prst="rect">
            <a:avLst/>
          </a:prstGeom>
          <a:noFill/>
        </p:spPr>
        <p:txBody>
          <a:bodyPr wrap="none" rtlCol="0">
            <a:spAutoFit/>
          </a:bodyPr>
          <a:lstStyle/>
          <a:p>
            <a:r>
              <a:rPr lang="en-US" sz="2000" dirty="0" smtClean="0"/>
              <a:t>S</a:t>
            </a:r>
            <a:endParaRPr lang="en-US" sz="2000" dirty="0"/>
          </a:p>
        </p:txBody>
      </p:sp>
      <p:sp>
        <p:nvSpPr>
          <p:cNvPr id="66" name="TextBox 65"/>
          <p:cNvSpPr txBox="1"/>
          <p:nvPr/>
        </p:nvSpPr>
        <p:spPr>
          <a:xfrm>
            <a:off x="2523552" y="2920595"/>
            <a:ext cx="327334" cy="400110"/>
          </a:xfrm>
          <a:prstGeom prst="rect">
            <a:avLst/>
          </a:prstGeom>
          <a:noFill/>
        </p:spPr>
        <p:txBody>
          <a:bodyPr wrap="none" rtlCol="0">
            <a:spAutoFit/>
          </a:bodyPr>
          <a:lstStyle/>
          <a:p>
            <a:r>
              <a:rPr lang="en-US" sz="2000" dirty="0" smtClean="0"/>
              <a:t>S</a:t>
            </a:r>
            <a:endParaRPr lang="en-US" sz="2000" dirty="0"/>
          </a:p>
        </p:txBody>
      </p:sp>
      <p:sp>
        <p:nvSpPr>
          <p:cNvPr id="67" name="TextBox 66"/>
          <p:cNvSpPr txBox="1"/>
          <p:nvPr/>
        </p:nvSpPr>
        <p:spPr>
          <a:xfrm>
            <a:off x="7005054" y="3288316"/>
            <a:ext cx="2124548" cy="1631216"/>
          </a:xfrm>
          <a:prstGeom prst="rect">
            <a:avLst/>
          </a:prstGeom>
          <a:noFill/>
        </p:spPr>
        <p:txBody>
          <a:bodyPr wrap="square" rtlCol="0">
            <a:spAutoFit/>
          </a:bodyPr>
          <a:lstStyle/>
          <a:p>
            <a:r>
              <a:rPr lang="en-US" sz="2000" dirty="0" smtClean="0"/>
              <a:t>We ignore triangle of fluid caused by head loss when calculating residence time</a:t>
            </a:r>
            <a:endParaRPr lang="en-US" sz="2000" dirty="0"/>
          </a:p>
        </p:txBody>
      </p:sp>
    </p:spTree>
    <p:extLst>
      <p:ext uri="{BB962C8B-B14F-4D97-AF65-F5344CB8AC3E}">
        <p14:creationId xmlns:p14="http://schemas.microsoft.com/office/powerpoint/2010/main" val="394169776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1662" y="2361362"/>
            <a:ext cx="8843738" cy="3406391"/>
          </a:xfrm>
          <a:prstGeom prst="rect">
            <a:avLst/>
          </a:prstGeom>
        </p:spPr>
      </p:pic>
      <p:sp>
        <p:nvSpPr>
          <p:cNvPr id="5" name="Oval 4"/>
          <p:cNvSpPr/>
          <p:nvPr/>
        </p:nvSpPr>
        <p:spPr>
          <a:xfrm>
            <a:off x="7689749" y="3403201"/>
            <a:ext cx="137160" cy="13716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3689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endCondLst>
                                    <p:cond evt="onNext" delay="0">
                                      <p:tgtEl>
                                        <p:sldTgt/>
                                      </p:tgtEl>
                                    </p:cond>
                                  </p:endCondLst>
                                  <p:childTnLst>
                                    <p:animMotion origin="layout" path="M 2.5E-6 -0.00093 L 0.02205 -0.00093 L 0.02205 0.09676 C 0.01909 0.10926 0.00972 0.10926 0.00607 0.09676 C -0.00417 0.06736 -0.01702 0.03819 -0.02604 0.00764 C -0.03212 -0.00833 -0.04636 -0.01852 -0.05052 -0.02269 C -0.05382 -0.02245 -0.06476 -0.01782 -0.06841 -0.01782 C -0.06736 0.05417 -0.06962 0.13079 -0.06962 0.2088 C -0.08959 0.23056 -0.09566 0.27593 -0.1125 0.27153 C -0.12952 0.26782 -0.15868 0.23611 -0.17084 0.18773 C -0.18438 0.15301 -0.18056 0.0213 -0.20504 0.01319 C -0.23073 0.01319 -0.21962 0.2706 -0.24653 0.27593 C -0.27587 0.27639 -0.25295 0.0169 -0.27604 0.01597 C -0.30313 0.01042 -0.2941 0.25949 -0.31372 0.26782 C -0.33924 0.26944 -0.31129 0.00556 -0.33472 0.00856 C -0.3566 0.00069 -0.3625 0.2706 -0.38941 0.2706 C -0.41129 0.27431 -0.40643 0.0044 -0.41736 0.00347 C -0.42882 0.00185 -0.42726 0.26412 -0.45781 0.26412 C -0.48108 0.25486 -0.46146 0.00856 -0.48959 0.00764 C -0.51632 0.00069 -0.49792 0.25856 -0.525 0.25394 C -0.55174 0.25579 -0.53334 0.01875 -0.55052 0.00856 C -0.57847 0.01042 -0.57361 0.24444 -0.59722 0.25301 C -0.6191 0.24606 -0.59809 -0.00185 -0.62847 0.00093 C -0.66754 0.00093 -0.63472 0.25116 -0.67014 0.2537 C -0.69132 0.24815 -0.6691 0.00347 -0.69584 -0.00093 C -0.71893 -0.00278 -0.72084 0.24236 -0.74011 0.24051 C -0.76268 0.24144 -0.74028 0.00023 -0.7691 0.00069 C -0.79809 0.00093 -0.78229 0.1463 -0.78837 0.21667 L -0.78837 0.21759 " pathEditMode="relative" rAng="0" ptsTypes="AAAAAAAAAAAAAAAAAAAAAAAAAAAAA">
                                      <p:cBhvr>
                                        <p:cTn id="6" dur="20000" fill="hold"/>
                                        <p:tgtEl>
                                          <p:spTgt spid="5"/>
                                        </p:tgtEl>
                                        <p:attrNameLst>
                                          <p:attrName>ppt_x</p:attrName>
                                          <p:attrName>ppt_y</p:attrName>
                                        </p:attrNameLst>
                                      </p:cBhvr>
                                      <p:rCtr x="-38316" y="1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4" name="Picture 3"/>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9144000" y="1984257"/>
            <a:ext cx="3210666"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94444E-6 -4.07407E-6 L -0.39462 -4.07407E-6 " pathEditMode="relative" rAng="0" ptsTypes="AA">
                                      <p:cBhvr>
                                        <p:cTn id="6" dur="2000" fill="hold"/>
                                        <p:tgtEl>
                                          <p:spTgt spid="4"/>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 AguaClara design so different from traditional designs?</a:t>
            </a:r>
            <a:endParaRPr lang="en-US" dirty="0"/>
          </a:p>
        </p:txBody>
      </p:sp>
      <p:sp>
        <p:nvSpPr>
          <p:cNvPr id="3" name="Content Placeholder 2"/>
          <p:cNvSpPr>
            <a:spLocks noGrp="1"/>
          </p:cNvSpPr>
          <p:nvPr>
            <p:ph idx="1"/>
          </p:nvPr>
        </p:nvSpPr>
        <p:spPr/>
        <p:txBody>
          <a:bodyPr/>
          <a:lstStyle/>
          <a:p>
            <a:r>
              <a:rPr lang="en-US" dirty="0" smtClean="0"/>
              <a:t>Why lower </a:t>
            </a:r>
            <a:r>
              <a:rPr lang="en-US" dirty="0" err="1" smtClean="0"/>
              <a:t>G</a:t>
            </a:r>
            <a:r>
              <a:rPr lang="en-US" baseline="-25000" dirty="0" err="1" smtClean="0"/>
              <a:t>CS</a:t>
            </a:r>
            <a:r>
              <a:rPr lang="en-US" dirty="0" err="1" smtClean="0">
                <a:latin typeface="Symbol" panose="05050102010706020507" pitchFamily="18" charset="2"/>
              </a:rPr>
              <a:t>q</a:t>
            </a:r>
            <a:r>
              <a:rPr lang="en-US" dirty="0" smtClean="0"/>
              <a:t>?</a:t>
            </a:r>
          </a:p>
          <a:p>
            <a:pPr lvl="1"/>
            <a:r>
              <a:rPr lang="en-US" dirty="0" smtClean="0"/>
              <a:t>Uniform velocity gradient</a:t>
            </a:r>
          </a:p>
          <a:p>
            <a:pPr lvl="1"/>
            <a:r>
              <a:rPr lang="en-US" dirty="0" smtClean="0"/>
              <a:t>Close to plug flow (no short circuiting)</a:t>
            </a:r>
          </a:p>
          <a:p>
            <a:r>
              <a:rPr lang="en-US" dirty="0" smtClean="0"/>
              <a:t>Why not tapered G</a:t>
            </a:r>
            <a:r>
              <a:rPr lang="en-US" baseline="-25000" dirty="0" smtClean="0"/>
              <a:t>CS</a:t>
            </a:r>
            <a:r>
              <a:rPr lang="en-US" dirty="0" smtClean="0"/>
              <a:t>?</a:t>
            </a:r>
          </a:p>
          <a:p>
            <a:pPr lvl="1"/>
            <a:r>
              <a:rPr lang="en-US" dirty="0" smtClean="0"/>
              <a:t>Big flocs aren’t our goal! No reason for tapering!</a:t>
            </a:r>
          </a:p>
          <a:p>
            <a:r>
              <a:rPr lang="en-US" dirty="0" smtClean="0"/>
              <a:t>Why much higher </a:t>
            </a:r>
            <a:r>
              <a:rPr lang="en-US" dirty="0"/>
              <a:t>G</a:t>
            </a:r>
            <a:r>
              <a:rPr lang="en-US" baseline="-25000" dirty="0"/>
              <a:t>CS</a:t>
            </a:r>
            <a:r>
              <a:rPr lang="en-US" dirty="0" smtClean="0"/>
              <a:t>?</a:t>
            </a:r>
          </a:p>
          <a:p>
            <a:pPr lvl="1"/>
            <a:r>
              <a:rPr lang="en-US" dirty="0" smtClean="0"/>
              <a:t>We will make big flocs in the floc blanket </a:t>
            </a:r>
          </a:p>
          <a:p>
            <a:r>
              <a:rPr lang="en-US" dirty="0" smtClean="0"/>
              <a:t>Why do we use G</a:t>
            </a:r>
            <a:r>
              <a:rPr lang="en-US" baseline="-25000" dirty="0" smtClean="0"/>
              <a:t>CS</a:t>
            </a:r>
            <a:r>
              <a:rPr lang="en-US" dirty="0" smtClean="0"/>
              <a:t> rather than     ? </a:t>
            </a:r>
            <a:endParaRPr lang="en-US" dirty="0"/>
          </a:p>
          <a:p>
            <a:pPr lvl="1"/>
            <a:r>
              <a:rPr lang="en-US" dirty="0" smtClean="0"/>
              <a:t>It isn’t an average. It is an approximation.</a:t>
            </a:r>
          </a:p>
          <a:p>
            <a:endParaRPr lang="en-US" dirty="0"/>
          </a:p>
        </p:txBody>
      </p:sp>
      <p:pic>
        <p:nvPicPr>
          <p:cNvPr id="4" name="Picture 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38276" y="5504016"/>
            <a:ext cx="290210" cy="348740"/>
          </a:xfrm>
          <a:prstGeom prst="rect">
            <a:avLst/>
          </a:prstGeom>
        </p:spPr>
      </p:pic>
    </p:spTree>
    <p:extLst>
      <p:ext uri="{BB962C8B-B14F-4D97-AF65-F5344CB8AC3E}">
        <p14:creationId xmlns:p14="http://schemas.microsoft.com/office/powerpoint/2010/main" val="170479559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5"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p:cNvCxnSpPr>
          <p:nvPr/>
        </p:nvCxnSpPr>
        <p:spPr bwMode="auto">
          <a:xfrm flipH="1" flipV="1">
            <a:off x="2952998" y="1990415"/>
            <a:ext cx="3123711" cy="1391859"/>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rot="10800000">
            <a:off x="2476982" y="2519491"/>
            <a:ext cx="3326326" cy="1735516"/>
          </a:xfrm>
          <a:prstGeom prst="curvedConnector3">
            <a:avLst>
              <a:gd name="adj1" fmla="val 31557"/>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29" name="Picture 28"/>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49228" y="1802691"/>
            <a:ext cx="2943999" cy="716799"/>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13" name="Picture 12"/>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7143188" y="1921937"/>
            <a:ext cx="1015126" cy="393247"/>
          </a:xfrm>
          <a:prstGeom prst="rect">
            <a:avLst/>
          </a:prstGeom>
        </p:spPr>
      </p:pic>
      <p:pic>
        <p:nvPicPr>
          <p:cNvPr id="16" name="Picture 15"/>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6198651" y="3210833"/>
            <a:ext cx="2017121" cy="576100"/>
          </a:xfrm>
          <a:prstGeom prst="rect">
            <a:avLst/>
          </a:prstGeom>
        </p:spPr>
      </p:pic>
      <p:pic>
        <p:nvPicPr>
          <p:cNvPr id="30" name="Picture 29"/>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251801" y="3382274"/>
            <a:ext cx="4132529" cy="68077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40" name="Picture 39"/>
          <p:cNvPicPr>
            <a:picLocks noChangeAspect="1"/>
          </p:cNvPicPr>
          <p:nvPr>
            <p:custDataLst>
              <p:tags r:id="rId7"/>
            </p:custDataLst>
          </p:nvPr>
        </p:nvPicPr>
        <p:blipFill>
          <a:blip r:embed="rId30">
            <a:extLst>
              <a:ext uri="{28A0092B-C50C-407E-A947-70E740481C1C}">
                <a14:useLocalDpi xmlns:a14="http://schemas.microsoft.com/office/drawing/2010/main" val="0"/>
              </a:ext>
            </a:extLst>
          </a:blip>
          <a:stretch>
            <a:fillRect/>
          </a:stretch>
        </p:blipFill>
        <p:spPr>
          <a:xfrm>
            <a:off x="202142" y="4799699"/>
            <a:ext cx="2959114" cy="480490"/>
          </a:xfrm>
          <a:prstGeom prst="rect">
            <a:avLst/>
          </a:prstGeom>
        </p:spPr>
      </p:pic>
      <p:pic>
        <p:nvPicPr>
          <p:cNvPr id="28" name="Picture 27"/>
          <p:cNvPicPr>
            <a:picLocks noChangeAspect="1"/>
          </p:cNvPicPr>
          <p:nvPr>
            <p:custDataLst>
              <p:tags r:id="rId8"/>
            </p:custDataLst>
          </p:nvPr>
        </p:nvPicPr>
        <p:blipFill>
          <a:blip r:embed="rId31">
            <a:extLst>
              <a:ext uri="{28A0092B-C50C-407E-A947-70E740481C1C}">
                <a14:useLocalDpi xmlns:a14="http://schemas.microsoft.com/office/drawing/2010/main" val="0"/>
              </a:ext>
            </a:extLst>
          </a:blip>
          <a:stretch>
            <a:fillRect/>
          </a:stretch>
        </p:blipFill>
        <p:spPr>
          <a:xfrm>
            <a:off x="555625" y="5929241"/>
            <a:ext cx="3337144" cy="757028"/>
          </a:xfrm>
          <a:prstGeom prst="rect">
            <a:avLst/>
          </a:prstGeom>
        </p:spPr>
      </p:pic>
      <p:pic>
        <p:nvPicPr>
          <p:cNvPr id="27" name="Picture 26"/>
          <p:cNvPicPr>
            <a:picLocks noChangeAspect="1"/>
          </p:cNvPicPr>
          <p:nvPr>
            <p:custDataLst>
              <p:tags r:id="rId9"/>
            </p:custDataLst>
          </p:nvPr>
        </p:nvPicPr>
        <p:blipFill>
          <a:blip r:embed="rId32">
            <a:extLst>
              <a:ext uri="{28A0092B-C50C-407E-A947-70E740481C1C}">
                <a14:useLocalDpi xmlns:a14="http://schemas.microsoft.com/office/drawing/2010/main" val="0"/>
              </a:ext>
            </a:extLst>
          </a:blip>
          <a:stretch>
            <a:fillRect/>
          </a:stretch>
        </p:blipFill>
        <p:spPr>
          <a:xfrm>
            <a:off x="6806650" y="4770629"/>
            <a:ext cx="1060571" cy="621715"/>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1"/>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2"/>
            </p:custDataLst>
          </p:nvPr>
        </p:nvPicPr>
        <p:blipFill>
          <a:blip r:embed="rId34"/>
          <a:stretch>
            <a:fillRect/>
          </a:stretch>
        </p:blipFill>
        <p:spPr>
          <a:xfrm>
            <a:off x="913398" y="7327333"/>
            <a:ext cx="4647619" cy="684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490030" cy="4525963"/>
              </a:xfrm>
            </p:spPr>
            <p:txBody>
              <a:bodyPr/>
              <a:lstStyle/>
              <a:p>
                <a:r>
                  <a:rPr lang="en-US" dirty="0"/>
                  <a:t>The transition value for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smtClean="0"/>
                  <a:t>/S </a:t>
                </a:r>
                <a:r>
                  <a:rPr lang="en-US" dirty="0"/>
                  <a:t>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490030" cy="4525963"/>
              </a:xfrm>
              <a:blipFill>
                <a:blip r:embed="rId10"/>
                <a:stretch>
                  <a:fillRect l="-3302" t="-7547" r="-1149"/>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4" name="Picture 3"/>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247639" y="3750577"/>
            <a:ext cx="1759622" cy="635674"/>
          </a:xfrm>
          <a:prstGeom prst="rect">
            <a:avLst/>
          </a:prstGeom>
        </p:spPr>
      </p:pic>
      <p:pic>
        <p:nvPicPr>
          <p:cNvPr id="9" name="Picture 8"/>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86380" y="5076278"/>
            <a:ext cx="2501306"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8" name="Picture 7"/>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2007999" y="5626978"/>
            <a:ext cx="5200458" cy="729600"/>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l="6438"/>
          <a:stretch/>
        </p:blipFill>
        <p:spPr>
          <a:xfrm>
            <a:off x="985067" y="1494311"/>
            <a:ext cx="6641632" cy="5336728"/>
          </a:xfrm>
          <a:prstGeom prst="rect">
            <a:avLst/>
          </a:prstGeom>
        </p:spPr>
      </p:pic>
    </p:spTree>
    <p:extLst>
      <p:ext uri="{BB962C8B-B14F-4D97-AF65-F5344CB8AC3E}">
        <p14:creationId xmlns:p14="http://schemas.microsoft.com/office/powerpoint/2010/main" val="2786333614"/>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875461" y="1616842"/>
            <a:ext cx="1664333" cy="694169"/>
          </a:xfrm>
          <a:prstGeom prst="rect">
            <a:avLst/>
          </a:prstGeom>
        </p:spPr>
      </p:pic>
      <p:pic>
        <p:nvPicPr>
          <p:cNvPr id="2" name="Picture 1"/>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154436" y="1671638"/>
            <a:ext cx="4019541" cy="677285"/>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49"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591"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1575" y="1462310"/>
            <a:ext cx="1092425" cy="5395689"/>
            <a:chOff x="8051575" y="1462310"/>
            <a:chExt cx="1092425"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sp>
          <p:nvSpPr>
            <p:cNvPr id="12" name="Freeform 11"/>
            <p:cNvSpPr/>
            <p:nvPr/>
          </p:nvSpPr>
          <p:spPr bwMode="auto">
            <a:xfrm>
              <a:off x="8051575" y="1707419"/>
              <a:ext cx="283221" cy="4337331"/>
            </a:xfrm>
            <a:custGeom>
              <a:avLst/>
              <a:gdLst>
                <a:gd name="connsiteX0" fmla="*/ 283221 w 283221"/>
                <a:gd name="connsiteY0" fmla="*/ 0 h 4337331"/>
                <a:gd name="connsiteX1" fmla="*/ 283221 w 283221"/>
                <a:gd name="connsiteY1" fmla="*/ 906308 h 4337331"/>
                <a:gd name="connsiteX2" fmla="*/ 0 w 283221"/>
                <a:gd name="connsiteY2" fmla="*/ 914400 h 4337331"/>
                <a:gd name="connsiteX3" fmla="*/ 24276 w 283221"/>
                <a:gd name="connsiteY3" fmla="*/ 4337331 h 4337331"/>
              </a:gdLst>
              <a:ahLst/>
              <a:cxnLst>
                <a:cxn ang="0">
                  <a:pos x="connsiteX0" y="connsiteY0"/>
                </a:cxn>
                <a:cxn ang="0">
                  <a:pos x="connsiteX1" y="connsiteY1"/>
                </a:cxn>
                <a:cxn ang="0">
                  <a:pos x="connsiteX2" y="connsiteY2"/>
                </a:cxn>
                <a:cxn ang="0">
                  <a:pos x="connsiteX3" y="connsiteY3"/>
                </a:cxn>
              </a:cxnLst>
              <a:rect l="l" t="t" r="r" b="b"/>
              <a:pathLst>
                <a:path w="283221" h="4337331">
                  <a:moveTo>
                    <a:pt x="283221" y="0"/>
                  </a:moveTo>
                  <a:lnTo>
                    <a:pt x="283221" y="906308"/>
                  </a:lnTo>
                  <a:lnTo>
                    <a:pt x="0" y="914400"/>
                  </a:lnTo>
                  <a:lnTo>
                    <a:pt x="24276" y="4337331"/>
                  </a:lnTo>
                </a:path>
              </a:pathLst>
            </a:custGeom>
            <a:noFill/>
            <a:ln w="28575"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84494" y="3533462"/>
            <a:ext cx="2421028" cy="797256"/>
          </a:xfrm>
          <a:prstGeom prst="rect">
            <a:avLst/>
          </a:prstGeom>
        </p:spPr>
      </p:pic>
      <p:pic>
        <p:nvPicPr>
          <p:cNvPr id="7" name="Picture 6"/>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67223" y="4466567"/>
            <a:ext cx="4213028"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6234544"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6584688" y="6207413"/>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bar Gt = \frac{3}{2} \frac{\left( \Lambda^2 - \Lambda_0^2 \right)}{k \pi d_{Clay}^2 \alpha }$$&#10;&#10;&#10;\end{document}"/>
  <p:tag name="IGUANATEXSIZE" val="24"/>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43.982"/>
  <p:tag name="LATEXADDIN" val="\documentclass{article}&#10;\usepackage{amsmath}&#10;\pagestyle{empty}&#10;\begin{document}&#10;&#10;$$\eta_K$$&#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 \theta  = \frac{3}{2} \frac{\left( \Lambda^2 - \Lambda_0^2 \right)}{k \pi d_P^2 \alpha}$$&#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26.1343"/>
  <p:tag name="LATEXADDIN" val="\documentclass{article}&#10;\usepackage{amsmath}&#10;\pagestyle{empty}&#10;\begin{document}&#10;&#10;$$h_{Floc} = \sum K \frac{V^2}{2g}$$&#10;&#10;&#10;\end{document}"/>
  <p:tag name="IGUANATEXSIZE" val="24"/>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bar \varepsilon}{\nu}}$$&#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32.1335"/>
  <p:tag name="LATEXADDIN" val="\documentclass{article}&#10;\usepackage{amsmath}&#10;\pagestyle{empty}&#10;\begin{document}&#10;&#10;$$h_{Floc} = G_{CS} \theta \frac{\nu \bar G}{g}$$&#10;&#10;&#10;\end{document}"/>
  <p:tag name="IGUANATEXSIZE" val="24"/>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theta  = \frac{3}{2} \frac{\left( \Lambda^2 - \Lambda_0^2 \right)}{k \pi d_P^2 \alpha}$$&#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 G_{CS}  = \sqrt{ \frac{\bar \varepsilon}{\nu}}$$&#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39.67"/>
  <p:tag name="LATEXADDIN" val="\documentclass{article}&#10;\usepackage{amsmath}&#10;\pagestyle{empty}&#10;\begin{document}&#10;&#10;$$g h_e = K \frac{V^2}{2}$$&#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18.6352"/>
  <p:tag name="LATEXADDIN" val="\documentclass{article}&#10;\usepackage{amsmath}&#10;\pagestyle{empty}&#10;\begin{document}&#10;&#10;$$G_{CS} = \frac{g h_{Floc}}{\left( G_{CS} \theta \right) \nu}$$&#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99.1751"/>
  <p:tag name="LATEXADDIN" val="\documentclass{article}&#10;\usepackage{amsmath}&#10;\pagestyle{empty}&#10;\begin{document}&#10;&#10;$$\bar \varepsilon = K \frac{\bar V^2}{2} \frac{1}{\theta}$$&#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3.4045"/>
  <p:tag name="LATEXADDIN" val="\documentclass{article}&#10;\usepackage{amsmath}&#10;\pagestyle{empty}&#10;\begin{document}&#10;&#10;$$\nu G_{CS}^2 = \frac{K \bar V^3}{2 H_e}$$&#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58.83"/>
  <p:tag name="LATEXADDIN" val="\documentclass{article}&#10;\usepackage{amsmath}&#10;\pagestyle{empty}&#10;\begin{document}&#10;&#10;$$G_{CS} = \sqrt{ \frac{K}{2 \nu H_e} \left( \frac{Q}{W S} \right)^3}$$&#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50.094"/>
  <p:tag name="LATEXADDIN" val="\documentclass{article}&#10;\usepackage{amsmath}&#10;\pagestyle{empty}&#10;\begin{document}&#10;&#10;$$W = \frac{Q}{S}\left( \frac{K}{2 H_e \nu G_{CS}^2} \right)^\frac{1}{3}$$&#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787.4016"/>
  <p:tag name="LATEXADDIN" val="\documentclass{article}&#10;\usepackage{amsmath}&#10;\pagestyle{empty}&#10;\begin{document}&#10;&#10;$$G_{CS} = \frac{g h_{Floc}}{\left( \bar G \theta \right)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92.8759"/>
  <p:tag name="LATEXADDIN" val="\documentclass{article}&#10;\usepackage{amsmath}&#10;\pagestyle{empty}&#10;\begin{document}&#10;&#10;$$K = \left( \frac{A_{out}}{A_{in}} - 1 \right)^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41.845"/>
  <p:tag name="LATEXADDIN" val="\documentclass{article}&#10;\usepackage{amsmath}&#10;\pagestyle{empty}&#10;\begin{document}&#10;&#10;$$S = \left( \frac{K}{2 H_e G_{CS}^2 \nu } \right)^\frac{1}{3} \frac{Q}{W}$$&#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5.9055"/>
  <p:tag name="LATEXADDIN" val="\documentclass{article}&#10;\usepackage{amsmath}&#10;\pagestyle{empty}&#10;\begin{document}&#10;&#10;$$G_{CS} \theta  = \theta \sqrt \frac{\varepsilon}{\nu}$$&#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694.4132"/>
  <p:tag name="LATEXADDIN" val="\documentclass{article}&#10;\usepackage{amsmath}&#10;\pagestyle{empty}&#10;\begin{document}&#10;&#10;$$\bar \varepsilon = K \frac{\bar V^2}{2} \frac{\bar V}{H_e}$$&#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48.331"/>
  <p:tag name="LATEXADDIN" val="\documentclass{article}&#10;\usepackage{amsmath}&#10;\pagestyle{empty}&#10;\begin{document}&#10;&#10;$$G_{CS} \theta_e = \frac{H_e}{\bar V} \sqrt{ \frac{K}{\nu} \frac{\bar V^2}{2} \frac{\bar V}{H_e}}$$&#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5.369"/>
  <p:tag name="LATEXADDIN" val="\documentclass{article}&#10;\usepackage{amsmath}&#10;\pagestyle{empty}&#10;\begin{document}&#10;&#10;$$G_{CS} \theta_e = \sqrt{ \frac{H_e K \bar V}{2 \nu}}$$&#10;&#10;&#10;\end{document}"/>
  <p:tag name="IGUANATEXSIZE" val="24"/>
  <p:tag name="IGUANATEXCURSOR" val="119"/>
  <p:tag name="TRANSPARENCY" val="True"/>
  <p:tag name="FILENAME" val=""/>
  <p:tag name="LATEXENGINEID" val="0"/>
  <p:tag name="TEMPFOLDER" val="c:\temp\"/>
  <p:tag name="LATEXFORMHEIGHT" val="324.6"/>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3.87"/>
  <p:tag name="LATEXADDIN" val="\documentclass{article}&#10;\usepackage{amsmath}&#10;\pagestyle{empty}&#10;\begin{document}&#10;&#10;$$G_{CS} \theta_e = \sqrt{ \frac{H_e K Q}{2\nu W S}}$$&#10;&#10;&#10;\end{document}"/>
  <p:tag name="IGUANATEXSIZE" val="24"/>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7.784"/>
  <p:tag name="LATEXADDIN" val="\documentclass{article}&#10;\usepackage{amsmath}&#10;\pagestyle{empty}&#10;\begin{document}&#10;&#10;$$K = \left( \frac{1}{\Pi_{VCBaffle}} - 1 \right)^2 = 2.56$$&#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580.052"/>
  <p:tag name="LATEXADDIN" val="\documentclass{article}&#10;\usepackage{amsmath}&#10;\pagestyle{empty}&#10;\begin{document}&#10;&#10;$$G_{CS}^2 \nu \theta = g h_{Floc} = \sum K_e \frac{V^2}{2}$$&#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89.26244"/>
  <p:tag name="LATEXADDIN" val="\documentclass{article}&#10;\usepackage{amsmath}&#10;\pagestyle{empty}&#10;\begin{document}&#10;$ \bar G $&#10;&#10;&#10;\end{document}"/>
  <p:tag name="IGUANATEXSIZE" val="32"/>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07.349"/>
  <p:tag name="LATEXADDIN" val="\documentclass{article}&#10;\usepackage{amsmath}&#10;\pagestyle{empty}&#10;\begin{document}&#10;&#10;$$\varepsilon_{Max} = \Pi_{JetPlane}\frac{   \bar v_{Jet} ^3}{S_{Jet}}$$&#10;&#10;&#10;\end{document}"/>
  <p:tag name="IGUANATEXSIZE" val="24"/>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16.3081"/>
  <p:tag name="LATEXADDIN" val="\documentclass{article}&#10;\usepackage{amsmath}&#10;\pagestyle{empty}&#10;\begin{document}&#10;&#10;$\bar v = \frac{Q}{SW}$&#10;&#10;&#10;\end{document}"/>
  <p:tag name="IGUANATEXSIZE" val="24"/>
  <p:tag name="IGUANATEXCURSOR" val="80"/>
  <p:tag name="TRANSPARENCY" val="True"/>
  <p:tag name="FILENAME" val=""/>
  <p:tag name="LATEXENGINEID" val="1"/>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979.3776"/>
  <p:tag name="LATEXADDIN" val="\documentclass{article}&#10;\usepackage{amsmath}&#10;\pagestyle{empty}&#10;\begin{document}&#10;&#10;$$\bar 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2007.499"/>
  <p:tag name="LATEXADDIN" val="\documentclass{article}&#10;\usepackage{amsmath}&#10;\pagestyle{empty}&#10;\begin{document}&#10;&#10;$$\varepsilon_{Max} = \frac{\Pi_{JetPlane}}{S \Pi_{VCBaffle}} \left( \frac{ \bar v}{\Pi_{VCBaffle}} \right)^3$$&#10;&#10;&#10;\end{document}"/>
  <p:tag name="IGUANATEXSIZE" val="24"/>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136.108"/>
  <p:tag name="LATEXADDIN" val="\documentclass{article}&#10;\usepackage{amsmath}&#10;\pagestyle{empty}&#10;\begin{document}&#10;&#10;$\bar \varepsilon = K_e \frac{\bar v^2}{2} \frac{1}{\theta_B} = \frac{K_e}{2} \frac{\bar v^3}{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368.579"/>
  <p:tag name="LATEXADDIN" val="\documentclass{article}&#10;\usepackage{amsmath}&#10;\pagestyle{empty}&#10;\begin{document}&#10;&#10;$$\Pi_{\bar \epsilon}^{\epsilon_{Max}} = \frac{\Pi_{JetPlane}}{\Pi_{VCBaffle}^4} \frac{2 H_e}{K_e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859.3926"/>
  <p:tag name="LATEXADDIN" val="\documentclass{article}&#10;\usepackage{amsmath}&#10;\pagestyle{empty}&#10;\begin{document}&#10;&#10;$$\frac{\Pi_{JetPlane}}{\Pi_{VCBaffle}^4} \frac{2 H_e}{K_e S}$$&#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24.372"/>
  <p:tag name="LATEXADDIN" val="\documentclass{article}&#10;\usepackage{amsmath}&#10;\pagestyle{empty}&#10;\begin{document}&#10;&#10;$$\Pi _{JetPlane} = 0.0124$$&#10;&#10;&#10;\end{document}"/>
  <p:tag name="IGUANATEXSIZE" val="24"/>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2.733"/>
  <p:tag name="LATEXADDIN" val="\documentclass{article}&#10;\usepackage{amsmath}&#10;\pagestyle{empty}&#10;\begin{document}&#10;&#10;&#10;$$\Pi_{JetPlane} = \left( &#10;  \Pi_{\bar \epsilon}^{\epsilon_{Max}} \Pi_{VCBaffle}^4 \frac{K_e}{2} \frac{S}{H_e} &#10;  \right)$$&#10;&#10;&#10;\end{document}"/>
  <p:tag name="IGUANATEXSIZE" val="24"/>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746.1567"/>
  <p:tag name="LATEXADDIN" val="\documentclass{article}&#10;\usepackage{amsmath}&#10;\pagestyle{empty}&#10;\begin{document}&#10;&#10;$$\frac{\Pi_{VCBaffle}^4 K_e}{\Pi_{JetPlane}}$$&#10;&#10;\end{document}"/>
  <p:tag name="IGUANATEXSIZE" val="24"/>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842.52"/>
  <p:tag name="LATEXADDIN" val="\documentclass{article}&#10;\usepackage{amsmath}&#10;\pagestyle{empty}&#10;\begin{document}&#10;&#10;$$\Pi_{\bar \epsilon}^{\epsilon_{Max}} = \frac{\varepsilon_{Max}}{\bar \varepsilon } = \frac{\Pi_{JetPlane}}{\Pi_{VCBaffle}^4} \frac{2 H_e}{K_e S}$$&#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202106</TotalTime>
  <Words>3112</Words>
  <Application>Microsoft Office PowerPoint</Application>
  <PresentationFormat>On-screen Show (4:3)</PresentationFormat>
  <Paragraphs>424</Paragraphs>
  <Slides>54</Slides>
  <Notes>34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3" baseType="lpstr">
      <vt:lpstr>Cambria Math</vt:lpstr>
      <vt:lpstr>Wingdings</vt:lpstr>
      <vt:lpstr>Times New Roman</vt:lpstr>
      <vt:lpstr>Century Gothic</vt:lpstr>
      <vt:lpstr>Symbol</vt:lpstr>
      <vt:lpstr>Candara</vt:lpstr>
      <vt:lpstr>Arial</vt:lpstr>
      <vt:lpstr>Lecture 4540 2016</vt:lpstr>
      <vt:lpstr>Equation</vt:lpstr>
      <vt:lpstr>Flocculator Design</vt:lpstr>
      <vt:lpstr>Floc model for viscous dominated collisions</vt:lpstr>
      <vt:lpstr>Overview</vt:lpstr>
      <vt:lpstr>PowerPoint Presentation</vt:lpstr>
      <vt:lpstr>PowerPoint Presentation</vt:lpstr>
      <vt:lpstr>Vena Contracta around a bend?</vt:lpstr>
      <vt:lpstr>Vena Contracta (PVC ) Conclusions </vt:lpstr>
      <vt:lpstr>Head Loss coefficient for a Baffle</vt:lpstr>
      <vt:lpstr>Flocculator Efficiency</vt:lpstr>
      <vt:lpstr>Less efficient for H_e∕S&gt;5</vt:lpstr>
      <vt:lpstr>Simplify flocculator design by designing for high efficiency</vt:lpstr>
      <vt:lpstr>Obstacles and He/S vs H/S</vt:lpstr>
      <vt:lpstr>Our Approach: Always efficient</vt:lpstr>
      <vt:lpstr>Viscous collisions or inertial collisions</vt:lpstr>
      <vt:lpstr>Collision Potential</vt:lpstr>
      <vt:lpstr>Unknowns</vt:lpstr>
      <vt:lpstr>Possible constraints</vt:lpstr>
      <vt:lpstr>Two design approaches</vt:lpstr>
      <vt:lpstr>Bottom up Design Approach</vt:lpstr>
      <vt:lpstr>Top Down Design Approach (our choice)</vt:lpstr>
      <vt:lpstr>Design Considerations</vt:lpstr>
      <vt:lpstr>More Design Considerations</vt:lpstr>
      <vt:lpstr>Energy use (head loss) in flocculation controls velocity gradient</vt:lpstr>
      <vt:lpstr>The Influence of GCS and GMax</vt:lpstr>
      <vt:lpstr>The design inputs for flocculation</vt:lpstr>
      <vt:lpstr>Key equations that we can use to design flocculators</vt:lpstr>
      <vt:lpstr>Our current choice of parameter that sets energy input is head loss</vt:lpstr>
      <vt:lpstr>Design the reactor geometry to get the target velocity gradient</vt:lpstr>
      <vt:lpstr>Solve for channel width to set constraints on viable solutions</vt:lpstr>
      <vt:lpstr>Meet the target He/S by decreasing the distance H between obstacles</vt:lpstr>
      <vt:lpstr>Minimum number of expansions per depth of flocculator (given W)</vt:lpstr>
      <vt:lpstr>Our Design Approach Given energy (h_Floc or GCS) and GCSq</vt:lpstr>
      <vt:lpstr>Design Algorithm (as of 2016) Start with h_Floc and GCSq</vt:lpstr>
      <vt:lpstr>Viscous Collision Potential per Flow Expansion (bottom-up perspective)</vt:lpstr>
      <vt:lpstr>Almost Real Designs (Flocculator exit depth of 2 m)</vt:lpstr>
      <vt:lpstr>Design Scaling  (Design Engine version 7099)</vt:lpstr>
      <vt:lpstr>More details</vt:lpstr>
      <vt:lpstr>What about head loss and water levels</vt:lpstr>
      <vt:lpstr>Flocculator elevations (as if it were one long channel)</vt:lpstr>
      <vt:lpstr>An interesting design No this wasn’t AguaClara…</vt:lpstr>
      <vt:lpstr>CEPIS Horizontal Flow Flocculator</vt:lpstr>
      <vt:lpstr>Reflection Questions</vt:lpstr>
      <vt:lpstr>Reflection Questions</vt:lpstr>
      <vt:lpstr>Reflection Questions</vt:lpstr>
      <vt:lpstr>Why is the AguaClara design so different from traditional designs?</vt:lpstr>
      <vt:lpstr>Conclusions</vt:lpstr>
      <vt:lpstr>The Energy Dissipation Rate isn’t uniform</vt:lpstr>
      <vt:lpstr>Estimating the ratio</vt:lpstr>
      <vt:lpstr>Estimating</vt:lpstr>
      <vt:lpstr>Results of the CFD analysis and our model equations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6701</cp:revision>
  <cp:lastPrinted>2017-10-01T14:51:00Z</cp:lastPrinted>
  <dcterms:created xsi:type="dcterms:W3CDTF">2009-05-27T15:44:15Z</dcterms:created>
  <dcterms:modified xsi:type="dcterms:W3CDTF">2019-03-07T16:12:38Z</dcterms:modified>
</cp:coreProperties>
</file>